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34" r:id="rId1"/>
    <p:sldMasterId id="2147483836" r:id="rId2"/>
  </p:sldMasterIdLst>
  <p:notesMasterIdLst>
    <p:notesMasterId r:id="rId20"/>
  </p:notesMasterIdLst>
  <p:sldIdLst>
    <p:sldId id="256" r:id="rId3"/>
    <p:sldId id="311" r:id="rId4"/>
    <p:sldId id="329" r:id="rId5"/>
    <p:sldId id="330" r:id="rId6"/>
    <p:sldId id="331" r:id="rId7"/>
    <p:sldId id="332" r:id="rId8"/>
    <p:sldId id="333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60" r:id="rId17"/>
    <p:sldId id="361" r:id="rId18"/>
    <p:sldId id="362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84967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" name="Google Shape;1840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1" name="Google Shape;184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0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Blank">
  <p:cSld name="20_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>
            <a:spLocks noGrp="1"/>
          </p:cNvSpPr>
          <p:nvPr>
            <p:ph type="pic" idx="2"/>
          </p:nvPr>
        </p:nvSpPr>
        <p:spPr>
          <a:xfrm>
            <a:off x="952500" y="0"/>
            <a:ext cx="7620000" cy="6858000"/>
          </a:xfrm>
          <a:prstGeom prst="parallelogram">
            <a:avLst>
              <a:gd name="adj" fmla="val 250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5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5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7" name="Google Shape;237;p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5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1" name="Google Shape;241;p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5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5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5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7" name="Google Shape;247;p5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9" name="Google Shape;249;p5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6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6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6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6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5" name="Google Shape;255;p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6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6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6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6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6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6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6" name="Google Shape;266;p6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7" name="Google Shape;267;p6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8" name="Google Shape;268;p6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9" name="Google Shape;269;p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6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6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6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6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75" name="Google Shape;275;p6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76" name="Google Shape;276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8" name="Google Shape;278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6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2" name="Google Shape;282;p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83" name="Google Shape;283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6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9" name="Google Shape;289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6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5" name="Google Shape;295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Custom Layout">
  <p:cSld name="9_Custom Layou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7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0" name="Google Shape;300;p67"/>
          <p:cNvSpPr>
            <a:spLocks noGrp="1"/>
          </p:cNvSpPr>
          <p:nvPr>
            <p:ph type="pic" idx="3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1" name="Google Shape;301;p67"/>
          <p:cNvSpPr txBox="1">
            <a:spLocks noGrp="1"/>
          </p:cNvSpPr>
          <p:nvPr>
            <p:ph type="body" idx="1"/>
          </p:nvPr>
        </p:nvSpPr>
        <p:spPr>
          <a:xfrm>
            <a:off x="0" y="342900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2" name="Google Shape;302;p67"/>
          <p:cNvSpPr txBox="1">
            <a:spLocks noGrp="1"/>
          </p:cNvSpPr>
          <p:nvPr>
            <p:ph type="body" idx="4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8"/>
          <p:cNvSpPr>
            <a:spLocks noGrp="1"/>
          </p:cNvSpPr>
          <p:nvPr>
            <p:ph type="pic" idx="2"/>
          </p:nvPr>
        </p:nvSpPr>
        <p:spPr>
          <a:xfrm>
            <a:off x="1344000" y="2277000"/>
            <a:ext cx="3383987" cy="3383987"/>
          </a:xfrm>
          <a:prstGeom prst="flowChartConnector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5" name="Google Shape;305;p68"/>
          <p:cNvSpPr txBox="1">
            <a:spLocks noGrp="1"/>
          </p:cNvSpPr>
          <p:nvPr>
            <p:ph type="body" idx="1"/>
          </p:nvPr>
        </p:nvSpPr>
        <p:spPr>
          <a:xfrm>
            <a:off x="840000" y="765000"/>
            <a:ext cx="4464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6" name="Google Shape;306;p68"/>
          <p:cNvSpPr txBox="1">
            <a:spLocks noGrp="1"/>
          </p:cNvSpPr>
          <p:nvPr>
            <p:ph type="body" idx="3"/>
          </p:nvPr>
        </p:nvSpPr>
        <p:spPr>
          <a:xfrm>
            <a:off x="5808000" y="2398875"/>
            <a:ext cx="5616575" cy="4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7" name="Google Shape;307;p68"/>
          <p:cNvSpPr txBox="1">
            <a:spLocks noGrp="1"/>
          </p:cNvSpPr>
          <p:nvPr>
            <p:ph type="body" idx="4"/>
          </p:nvPr>
        </p:nvSpPr>
        <p:spPr>
          <a:xfrm>
            <a:off x="5808000" y="2896425"/>
            <a:ext cx="5616575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8" name="Google Shape;308;p68"/>
          <p:cNvSpPr txBox="1">
            <a:spLocks noGrp="1"/>
          </p:cNvSpPr>
          <p:nvPr>
            <p:ph type="body" idx="5"/>
          </p:nvPr>
        </p:nvSpPr>
        <p:spPr>
          <a:xfrm>
            <a:off x="1488000" y="5942837"/>
            <a:ext cx="3383987" cy="3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9" name="Google Shape;309;p68"/>
          <p:cNvSpPr txBox="1">
            <a:spLocks noGrp="1"/>
          </p:cNvSpPr>
          <p:nvPr>
            <p:ph type="body" idx="6"/>
          </p:nvPr>
        </p:nvSpPr>
        <p:spPr>
          <a:xfrm>
            <a:off x="5808000" y="3939450"/>
            <a:ext cx="5616575" cy="4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0" name="Google Shape;310;p68"/>
          <p:cNvSpPr txBox="1">
            <a:spLocks noGrp="1"/>
          </p:cNvSpPr>
          <p:nvPr>
            <p:ph type="body" idx="7"/>
          </p:nvPr>
        </p:nvSpPr>
        <p:spPr>
          <a:xfrm>
            <a:off x="5808000" y="4437000"/>
            <a:ext cx="5616575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">
  <p:cSld name="7_Custom Layout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9"/>
          <p:cNvSpPr>
            <a:spLocks noGrp="1"/>
          </p:cNvSpPr>
          <p:nvPr>
            <p:ph type="pic" idx="2"/>
          </p:nvPr>
        </p:nvSpPr>
        <p:spPr>
          <a:xfrm>
            <a:off x="622911" y="879186"/>
            <a:ext cx="5099632" cy="5099628"/>
          </a:xfrm>
          <a:prstGeom prst="flowChartConnector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3" name="Google Shape;313;p69"/>
          <p:cNvSpPr txBox="1">
            <a:spLocks noGrp="1"/>
          </p:cNvSpPr>
          <p:nvPr>
            <p:ph type="body" idx="1"/>
          </p:nvPr>
        </p:nvSpPr>
        <p:spPr>
          <a:xfrm>
            <a:off x="5996591" y="1911838"/>
            <a:ext cx="6195409" cy="125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4" name="Google Shape;314;p69"/>
          <p:cNvSpPr txBox="1">
            <a:spLocks noGrp="1"/>
          </p:cNvSpPr>
          <p:nvPr>
            <p:ph type="body" idx="3"/>
          </p:nvPr>
        </p:nvSpPr>
        <p:spPr>
          <a:xfrm>
            <a:off x="6207095" y="3989894"/>
            <a:ext cx="5616575" cy="4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Custom Layout">
  <p:cSld name="13_Custom Layout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70"/>
          <p:cNvSpPr>
            <a:spLocks noGrp="1"/>
          </p:cNvSpPr>
          <p:nvPr>
            <p:ph type="pic" idx="2"/>
          </p:nvPr>
        </p:nvSpPr>
        <p:spPr>
          <a:xfrm>
            <a:off x="-2251105" y="-1360991"/>
            <a:ext cx="8458200" cy="8458194"/>
          </a:xfrm>
          <a:prstGeom prst="flowChartConnector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7" name="Google Shape;317;p70"/>
          <p:cNvSpPr txBox="1">
            <a:spLocks noGrp="1"/>
          </p:cNvSpPr>
          <p:nvPr>
            <p:ph type="body" idx="1"/>
          </p:nvPr>
        </p:nvSpPr>
        <p:spPr>
          <a:xfrm>
            <a:off x="5996591" y="1911838"/>
            <a:ext cx="6195409" cy="125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8" name="Google Shape;318;p70"/>
          <p:cNvSpPr txBox="1">
            <a:spLocks noGrp="1"/>
          </p:cNvSpPr>
          <p:nvPr>
            <p:ph type="body" idx="3"/>
          </p:nvPr>
        </p:nvSpPr>
        <p:spPr>
          <a:xfrm>
            <a:off x="6207095" y="3989894"/>
            <a:ext cx="5616575" cy="4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Custom Layout">
  <p:cSld name="11_Custom Layout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71"/>
          <p:cNvSpPr>
            <a:spLocks noGrp="1"/>
          </p:cNvSpPr>
          <p:nvPr>
            <p:ph type="pic" idx="2"/>
          </p:nvPr>
        </p:nvSpPr>
        <p:spPr>
          <a:xfrm>
            <a:off x="4005129" y="671558"/>
            <a:ext cx="4181742" cy="4181740"/>
          </a:xfrm>
          <a:prstGeom prst="flowChartConnector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1" name="Google Shape;321;p71"/>
          <p:cNvSpPr txBox="1">
            <a:spLocks noGrp="1"/>
          </p:cNvSpPr>
          <p:nvPr>
            <p:ph type="body" idx="1"/>
          </p:nvPr>
        </p:nvSpPr>
        <p:spPr>
          <a:xfrm>
            <a:off x="3602488" y="5165409"/>
            <a:ext cx="6195409" cy="125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2" name="Google Shape;322;p71"/>
          <p:cNvSpPr txBox="1">
            <a:spLocks noGrp="1"/>
          </p:cNvSpPr>
          <p:nvPr>
            <p:ph type="body" idx="3"/>
          </p:nvPr>
        </p:nvSpPr>
        <p:spPr>
          <a:xfrm>
            <a:off x="3678261" y="6036291"/>
            <a:ext cx="5616575" cy="4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Custom Layout">
  <p:cSld name="8_Custom Layout"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72"/>
          <p:cNvSpPr>
            <a:spLocks noGrp="1"/>
          </p:cNvSpPr>
          <p:nvPr>
            <p:ph type="pic" idx="2"/>
          </p:nvPr>
        </p:nvSpPr>
        <p:spPr>
          <a:xfrm>
            <a:off x="6024126" y="200025"/>
            <a:ext cx="5982574" cy="645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Custom Layout">
  <p:cSld name="14_Custom Layout"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73"/>
          <p:cNvSpPr>
            <a:spLocks noGrp="1"/>
          </p:cNvSpPr>
          <p:nvPr>
            <p:ph type="pic" idx="2"/>
          </p:nvPr>
        </p:nvSpPr>
        <p:spPr>
          <a:xfrm rot="325581">
            <a:off x="6213068" y="707958"/>
            <a:ext cx="4318000" cy="5442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Custom Layout">
  <p:cSld name="12_Custom Layout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74"/>
          <p:cNvSpPr>
            <a:spLocks noGrp="1"/>
          </p:cNvSpPr>
          <p:nvPr>
            <p:ph type="pic" idx="2"/>
          </p:nvPr>
        </p:nvSpPr>
        <p:spPr>
          <a:xfrm>
            <a:off x="1318775" y="1288425"/>
            <a:ext cx="4281150" cy="428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Custom Layout">
  <p:cSld name="10_Custom Layout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75"/>
          <p:cNvSpPr>
            <a:spLocks noGrp="1"/>
          </p:cNvSpPr>
          <p:nvPr>
            <p:ph type="pic" idx="2"/>
          </p:nvPr>
        </p:nvSpPr>
        <p:spPr>
          <a:xfrm>
            <a:off x="225040" y="205099"/>
            <a:ext cx="5731380" cy="644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1" name="Google Shape;331;p75"/>
          <p:cNvSpPr>
            <a:spLocks noGrp="1"/>
          </p:cNvSpPr>
          <p:nvPr>
            <p:ph type="pic" idx="3"/>
          </p:nvPr>
        </p:nvSpPr>
        <p:spPr>
          <a:xfrm>
            <a:off x="6235580" y="205099"/>
            <a:ext cx="5731380" cy="644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Custom Layout">
  <p:cSld name="15_Custom Layout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76"/>
          <p:cNvSpPr>
            <a:spLocks noGrp="1"/>
          </p:cNvSpPr>
          <p:nvPr>
            <p:ph type="pic" idx="2"/>
          </p:nvPr>
        </p:nvSpPr>
        <p:spPr>
          <a:xfrm>
            <a:off x="225040" y="205099"/>
            <a:ext cx="5731380" cy="644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77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6" name="Google Shape;336;p77"/>
          <p:cNvSpPr>
            <a:spLocks noGrp="1"/>
          </p:cNvSpPr>
          <p:nvPr>
            <p:ph type="pic" idx="3"/>
          </p:nvPr>
        </p:nvSpPr>
        <p:spPr>
          <a:xfrm>
            <a:off x="0" y="342900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7" name="Google Shape;337;p77"/>
          <p:cNvSpPr>
            <a:spLocks noGrp="1"/>
          </p:cNvSpPr>
          <p:nvPr>
            <p:ph type="pic" idx="4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8" name="Google Shape;338;p77"/>
          <p:cNvSpPr>
            <a:spLocks noGrp="1"/>
          </p:cNvSpPr>
          <p:nvPr>
            <p:ph type="pic" idx="5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1616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0" name="Google Shape;220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2" name="Google Shape;222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3" name="Google Shape;223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7" name="Google Shape;957;p197" descr="A person holding a computer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20168" r="10220"/>
          <a:stretch/>
        </p:blipFill>
        <p:spPr>
          <a:xfrm>
            <a:off x="952500" y="0"/>
            <a:ext cx="7620000" cy="6858000"/>
          </a:xfrm>
          <a:prstGeom prst="parallelogram">
            <a:avLst>
              <a:gd name="adj" fmla="val 25000"/>
            </a:avLst>
          </a:prstGeom>
          <a:noFill/>
          <a:ln>
            <a:noFill/>
          </a:ln>
        </p:spPr>
      </p:pic>
      <p:sp>
        <p:nvSpPr>
          <p:cNvPr id="958" name="Google Shape;958;p19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85725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6858000" y="6858000"/>
                </a:lnTo>
                <a:close/>
                <a:moveTo>
                  <a:pt x="0" y="0"/>
                </a:moveTo>
                <a:lnTo>
                  <a:pt x="2667000" y="0"/>
                </a:lnTo>
                <a:lnTo>
                  <a:pt x="952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856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9" name="Google Shape;959;p197"/>
          <p:cNvSpPr/>
          <p:nvPr/>
        </p:nvSpPr>
        <p:spPr>
          <a:xfrm>
            <a:off x="171450" y="171450"/>
            <a:ext cx="11791950" cy="6438900"/>
          </a:xfrm>
          <a:prstGeom prst="rect">
            <a:avLst/>
          </a:prstGeom>
          <a:noFill/>
          <a:ln w="539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0" name="Google Shape;960;p197"/>
          <p:cNvGrpSpPr/>
          <p:nvPr/>
        </p:nvGrpSpPr>
        <p:grpSpPr>
          <a:xfrm rot="5400000">
            <a:off x="5956673" y="-1100308"/>
            <a:ext cx="296666" cy="3148069"/>
            <a:chOff x="383320" y="1887156"/>
            <a:chExt cx="296666" cy="3148069"/>
          </a:xfrm>
        </p:grpSpPr>
        <p:sp>
          <p:nvSpPr>
            <p:cNvPr id="961" name="Google Shape;961;p197"/>
            <p:cNvSpPr/>
            <p:nvPr/>
          </p:nvSpPr>
          <p:spPr>
            <a:xfrm>
              <a:off x="383320" y="1887156"/>
              <a:ext cx="296666" cy="296666"/>
            </a:xfrm>
            <a:prstGeom prst="ellipse">
              <a:avLst/>
            </a:prstGeom>
            <a:solidFill>
              <a:srgbClr val="171616"/>
            </a:solidFill>
            <a:ln w="444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197"/>
            <p:cNvSpPr/>
            <p:nvPr/>
          </p:nvSpPr>
          <p:spPr>
            <a:xfrm>
              <a:off x="383320" y="4738559"/>
              <a:ext cx="296666" cy="296666"/>
            </a:xfrm>
            <a:prstGeom prst="ellipse">
              <a:avLst/>
            </a:prstGeom>
            <a:solidFill>
              <a:srgbClr val="171616"/>
            </a:solidFill>
            <a:ln w="444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63" name="Google Shape;963;p197"/>
            <p:cNvCxnSpPr/>
            <p:nvPr/>
          </p:nvCxnSpPr>
          <p:spPr>
            <a:xfrm>
              <a:off x="531653" y="2149023"/>
              <a:ext cx="0" cy="2643686"/>
            </a:xfrm>
            <a:prstGeom prst="straightConnector1">
              <a:avLst/>
            </a:prstGeom>
            <a:noFill/>
            <a:ln w="136525" cap="rnd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964" name="Google Shape;964;p197"/>
          <p:cNvSpPr/>
          <p:nvPr/>
        </p:nvSpPr>
        <p:spPr>
          <a:xfrm rot="-4099682">
            <a:off x="10364564" y="545790"/>
            <a:ext cx="410849" cy="376843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5" name="Google Shape;965;p197"/>
          <p:cNvSpPr/>
          <p:nvPr/>
        </p:nvSpPr>
        <p:spPr>
          <a:xfrm rot="-5129187">
            <a:off x="9869681" y="864536"/>
            <a:ext cx="1400615" cy="12326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6" name="Google Shape;966;p197"/>
          <p:cNvSpPr txBox="1"/>
          <p:nvPr/>
        </p:nvSpPr>
        <p:spPr>
          <a:xfrm>
            <a:off x="1624835" y="5629339"/>
            <a:ext cx="9828271" cy="7230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lt1"/>
              </a:buClr>
              <a:buSzPts val="8800"/>
            </a:pPr>
            <a:r>
              <a:rPr lang="bg-BG" sz="4400" kern="120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Имена на области и приложения</a:t>
            </a:r>
            <a:endParaRPr sz="4400" b="0" i="0" u="none" strike="noStrike" cap="none" dirty="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pic>
        <p:nvPicPr>
          <p:cNvPr id="967" name="Google Shape;967;p197" descr="Earth globe: America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38806" y="179637"/>
            <a:ext cx="618470" cy="618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812800" y="609600"/>
            <a:ext cx="10702925" cy="733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3. Именуване на област от електронна таблица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7574" y="1703390"/>
            <a:ext cx="10760076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Маркирайте областта за която  желаете да дефинирате име.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Define Name→ Define Name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Name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Име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Score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задайте обхвата на областта на която дефинирахте името – цялата работна книга или конкретен работен лист. Ако изберете работна книга – тогава наименованата област ще бъде достъпна за използване в цялата работна книга, ако изберете работен лист, наименованата област ще може да бъде използвана в рамките на избрания лист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Comment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коментар (до 255 знака)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Refresh to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препраща към областта, за която се въвежда име (ако сте маркирали област, то в полето и е изписан диапазона й)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96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812800" y="609600"/>
            <a:ext cx="108077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Зад.4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temperatura.xlsx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Дефинирайте име „Температурни _данни“ на областта, която съдържа данните за температурата.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799" y="2160591"/>
            <a:ext cx="10807703" cy="3421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Маркирайте областта, за която  желаете да дефинирате име.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Define Name→ Define Name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Name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Температурни _данни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Score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Workbook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Comment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коментар (до 255 знака)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Refresh to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препраща към областта, за която се въвежда име (ако сте маркирали област, то в полето и е изписан диапазона й)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281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17575" y="609600"/>
            <a:ext cx="10864850" cy="790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4. </a:t>
            </a: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Управление на имена. Диспечер на имената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7575" y="1530479"/>
            <a:ext cx="10864853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Name Manager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…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Name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дефинирано име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Value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стойност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Score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работен лист или работна книга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Comment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коментар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Можете да създадете: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New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ново име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Edit –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да редактирате избрано име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Delete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да изтриете име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Filter 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да филтрирате имена 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Refresh to –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препратка към именувана област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903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84252" y="457200"/>
            <a:ext cx="10807698" cy="981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Зад.4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ime_oblast.xlsx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Разгледайте диспечера с имената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11"/>
          <a:stretch/>
        </p:blipFill>
        <p:spPr bwMode="auto">
          <a:xfrm>
            <a:off x="708026" y="1304925"/>
            <a:ext cx="65976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9"/>
          <a:stretch/>
        </p:blipFill>
        <p:spPr bwMode="auto">
          <a:xfrm>
            <a:off x="6769647" y="3429000"/>
            <a:ext cx="526042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764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98538" y="606425"/>
            <a:ext cx="104267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5. Използване на структурирани препратки с таблици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799" y="2160590"/>
            <a:ext cx="10798178" cy="2363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Когато създавате електронна таблица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MS Excel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задава име на таблицата и име на всяка колона.Тази комбинация от имената на таблица и колона се нарича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структурирана препратка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109728" marR="0" lvl="0" indent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За да включите структурирана препратка във формула, щракнете върху клетката, която искате да посочите, вместо да пишете адреса й във формулата.</a:t>
            </a:r>
          </a:p>
          <a:p>
            <a:pPr marL="109728" marR="0" lvl="0" indent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372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812800" y="609600"/>
            <a:ext cx="1084580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Зад.6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prodazhba.xlsx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Създайте таблица и въведете формула, която автоматично използва структурирани препратки, за да изчисли сумата на комисионната. Съхранете файла.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799" y="2160590"/>
            <a:ext cx="1084580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Маркирайте  областта от данни и натиснете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Ctrl+T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Отваря се диал. прозорец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Create Table</a:t>
            </a:r>
            <a:endParaRPr kumimoji="0" lang="bg-BG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Поставете отметка в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My table has headers</a:t>
            </a:r>
            <a:endParaRPr kumimoji="0" lang="bg-BG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 клетка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D2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въведете = и щракнете в клетка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B2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(появява се структурираната препратка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[@[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Сума на продажбите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]].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Натиснете * и щракнете върху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C2 ([@[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Комисионна%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]]</a:t>
            </a:r>
            <a:endParaRPr kumimoji="0" lang="bg-BG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Натиснете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Enter. Excel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автоматично създава изчисляемата колона и копира формулата в цялата колона вместо вас.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2CD9533-7CBB-B07D-CDF3-927B8E877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261" y="5129797"/>
            <a:ext cx="3860339" cy="158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29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812800" y="609600"/>
            <a:ext cx="1101725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Зад.6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prodazhba.xlsx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Задайте име на таблицата – Продажби.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799" y="2160590"/>
            <a:ext cx="11017253" cy="287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Когато създавате електронна таблица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Excel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я наименува с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Table1.</a:t>
            </a: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2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За да зададете вие име трябва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Да изберете произволна клетка от таблицата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Натискате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Ctrl+T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 в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Design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Properties →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в кутията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Table Name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въвеждате името на таблицата (Продажби)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765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2" y="1219203"/>
            <a:ext cx="10283375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6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" name="Title 1"/>
          <p:cNvSpPr txBox="1">
            <a:spLocks/>
          </p:cNvSpPr>
          <p:nvPr/>
        </p:nvSpPr>
        <p:spPr>
          <a:xfrm>
            <a:off x="1374774" y="471487"/>
            <a:ext cx="8463617" cy="733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1. Използване на имена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61628" y="1204913"/>
            <a:ext cx="10301722" cy="2757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Името</a:t>
            </a:r>
            <a:r>
              <a:rPr kumimoji="0" lang="bg-BG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е съкращение, което улеснява разбирането на предназначението на препратка към клетка, формула или таблица.</a:t>
            </a:r>
          </a:p>
          <a:p>
            <a:pPr marL="0" marR="0" lvl="0" indent="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Като използвате имена 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MS Excel</a:t>
            </a:r>
            <a:r>
              <a:rPr kumimoji="0" lang="bg-BG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можете да направите формулите лесни за разбиране.</a:t>
            </a:r>
          </a:p>
          <a:p>
            <a:pPr marL="0" marR="0" lvl="0" indent="0" algn="just" defTabSz="4572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Можете да дадете име на диапазон от клетки, функция, константа или таблица.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107473"/>
              </p:ext>
            </p:extLst>
          </p:nvPr>
        </p:nvGraphicFramePr>
        <p:xfrm>
          <a:off x="3135889" y="4147671"/>
          <a:ext cx="6570086" cy="1775108"/>
        </p:xfrm>
        <a:graphic>
          <a:graphicData uri="http://schemas.openxmlformats.org/drawingml/2006/table">
            <a:tbl>
              <a:tblPr firstRow="1" bandRow="1"/>
              <a:tblGrid>
                <a:gridCol w="243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611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bg-BG" sz="1800" dirty="0"/>
                        <a:t>Пример без име</a:t>
                      </a:r>
                      <a:endParaRPr lang="en-US" sz="1800" dirty="0"/>
                    </a:p>
                  </a:txBody>
                  <a:tcPr marL="94051" marR="94051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bg-BG" sz="1800" dirty="0"/>
                        <a:t>Пример с име</a:t>
                      </a:r>
                      <a:endParaRPr lang="en-US" sz="1800" dirty="0"/>
                    </a:p>
                  </a:txBody>
                  <a:tcPr marL="94051" marR="94051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779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bg-BG" sz="1800" dirty="0"/>
                        <a:t>=</a:t>
                      </a:r>
                      <a:r>
                        <a:rPr lang="en-US" sz="1800" dirty="0"/>
                        <a:t>SUM(C20:C30)</a:t>
                      </a:r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en-US" sz="1800" dirty="0"/>
                        <a:t>=SUM(</a:t>
                      </a:r>
                      <a:r>
                        <a:rPr lang="bg-BG" sz="1800" dirty="0"/>
                        <a:t>Общо_приходи)</a:t>
                      </a:r>
                      <a:endParaRPr lang="en-US" sz="1800" dirty="0"/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bg-BG" sz="1800" dirty="0"/>
                        <a:t>=</a:t>
                      </a:r>
                      <a:r>
                        <a:rPr lang="en-US" sz="1800" dirty="0"/>
                        <a:t>PRODUCT(A1;6,2)</a:t>
                      </a:r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en-US" sz="1800" dirty="0"/>
                        <a:t>=PRODUCT(</a:t>
                      </a:r>
                      <a:r>
                        <a:rPr lang="bg-BG" sz="1800" dirty="0"/>
                        <a:t>Цена; ДанъкПродажби)</a:t>
                      </a:r>
                      <a:endParaRPr lang="en-US" sz="1800" dirty="0"/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en-US" sz="1800" dirty="0"/>
                        <a:t>A2:C18</a:t>
                      </a:r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Trebuchet MS" panose="020B0603020202020204"/>
                          <a:sym typeface="Arial"/>
                        </a:defRPr>
                      </a:lvl9pPr>
                    </a:lstStyle>
                    <a:p>
                      <a:r>
                        <a:rPr lang="en-US" sz="1800" dirty="0"/>
                        <a:t>=</a:t>
                      </a:r>
                      <a:r>
                        <a:rPr lang="bg-BG" sz="1800" dirty="0"/>
                        <a:t>Данни_температура</a:t>
                      </a:r>
                      <a:endParaRPr lang="en-US" sz="1800" dirty="0"/>
                    </a:p>
                  </a:txBody>
                  <a:tcPr marL="94051" marR="9405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8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" name="Title 1"/>
          <p:cNvSpPr txBox="1">
            <a:spLocks/>
          </p:cNvSpPr>
          <p:nvPr/>
        </p:nvSpPr>
        <p:spPr>
          <a:xfrm>
            <a:off x="1050925" y="609600"/>
            <a:ext cx="8463617" cy="885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2. Типове имена: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50925" y="1887156"/>
            <a:ext cx="10645776" cy="263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Дефинирано име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представя клетка, формула или стойност на константа. Можете да създадете собсвено ваше име или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Excel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да създаде име вместо Вас.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Име на таблица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– Таблицата се състои от записи(редове) и полета(колони). Всеки път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когато вмъквате таблица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Excel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създава име на таблица по подразбиране „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Table1”, “Table2”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и т.н.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82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" name="Title 1"/>
          <p:cNvSpPr txBox="1">
            <a:spLocks/>
          </p:cNvSpPr>
          <p:nvPr/>
        </p:nvSpPr>
        <p:spPr>
          <a:xfrm>
            <a:off x="1041400" y="333375"/>
            <a:ext cx="8463617" cy="714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3. Обхват на имената: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41400" y="1219200"/>
            <a:ext cx="106553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Всички имена имат обхват, който включва конкретен работен лист (наречен локално ниво на работен лист) или цялата работна папка (наречен глобално ниво на работна книга).</a:t>
            </a: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а) Свързване на работни страници</a:t>
            </a: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лист! АДРЕС НА КЛЕТКА</a:t>
            </a: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Пример: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Sheet1!B1</a:t>
            </a: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Б) Свързване на работни книги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Когато източникът е отворен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Пример1: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=[Book2.xls]Sheet1!$E$2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Когато източникът е затворен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Пример2: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='C:\Documents and Settings\curs\[Book2.xls]Sheet1'!$E$2</a:t>
            </a:r>
            <a:endParaRPr kumimoji="0" lang="bg-BG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01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812800" y="609600"/>
            <a:ext cx="1087437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>
                <a:solidFill>
                  <a:srgbClr val="90C226"/>
                </a:solidFill>
                <a:latin typeface="Trebuchet MS" panose="020B0603020202020204"/>
              </a:rPr>
              <a:t>4</a:t>
            </a: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. Правила за създаване и редактиране на имена: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95374" y="1930400"/>
            <a:ext cx="10283826" cy="44702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Първият знак на името трябва да е буква, знак за долна черта или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\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Останалите знаци в името могат да са букви, цифри, „.“, „_“.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Имената не могат да съвпадат с препратки към клетки.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Интервалите не са разрешени да участват в името. Използвайте „_“ или „.“ за разделители на думи.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Едно име може да съдържа най-много 255 знака.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Имената могат да съдържат главни и малки букви.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Excel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не прави разлика между главни и малки букви.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82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1022351" y="622300"/>
            <a:ext cx="9956801" cy="6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>
                <a:solidFill>
                  <a:srgbClr val="90C226"/>
                </a:solidFill>
                <a:latin typeface="Trebuchet MS" panose="020B0603020202020204"/>
              </a:rPr>
              <a:t>5</a:t>
            </a:r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. Имена на клетки и формули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4075" y="1444625"/>
            <a:ext cx="10972800" cy="879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Можете да дефинирате име на клетка или име на област от клетки като запишете името в полето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Name Box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вляво от лентата за формули.</a:t>
            </a:r>
          </a:p>
          <a:p>
            <a:pPr marL="109728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244" y="2715450"/>
            <a:ext cx="8579511" cy="277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2390775" y="4120825"/>
            <a:ext cx="1219200" cy="1828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62100" y="6050521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n-US" sz="1800" kern="1200" dirty="0">
                <a:solidFill>
                  <a:prstClr val="black"/>
                </a:solidFill>
                <a:latin typeface="Trebuchet MS" panose="020B0603020202020204"/>
                <a:ea typeface="+mn-ea"/>
              </a:rPr>
              <a:t>Name Box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673850" y="4120826"/>
            <a:ext cx="609600" cy="1828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11850" y="6031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Tx/>
              <a:buFontTx/>
              <a:buNone/>
            </a:pPr>
            <a:r>
              <a:rPr lang="en-US" sz="1800" kern="1200" dirty="0">
                <a:solidFill>
                  <a:prstClr val="black"/>
                </a:solidFill>
                <a:latin typeface="Trebuchet MS" panose="020B0603020202020204"/>
                <a:ea typeface="+mn-ea"/>
              </a:rPr>
              <a:t>Formula Bar</a:t>
            </a:r>
          </a:p>
        </p:txBody>
      </p:sp>
    </p:spTree>
    <p:extLst>
      <p:ext uri="{BB962C8B-B14F-4D97-AF65-F5344CB8AC3E}">
        <p14:creationId xmlns:p14="http://schemas.microsoft.com/office/powerpoint/2010/main" val="343502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84251" y="433006"/>
            <a:ext cx="1065529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Създаване на име от селекция (дефиниране на имена на клетки от области):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8851" y="1629982"/>
            <a:ext cx="10560051" cy="2265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Create from Selection →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Top row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горен ред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Left Column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лява колона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Bottom row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долен ред 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Right column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дясна колона</a:t>
            </a: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bg-BG" sz="22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109728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09" y="3083204"/>
            <a:ext cx="5815065" cy="296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29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25615" y="501197"/>
            <a:ext cx="11093449" cy="1229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1" i="0" u="sng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Зад.2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product.xlsx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Дефинирайте имена на клетките от областта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A1:G25,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като за име на колона изберете съответния етикет – Доставчик1, Доставчик2 и т.н., а за име на ред – Продукт1, Продукт2 и т.н.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5615" y="2636105"/>
            <a:ext cx="10769599" cy="2921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Маркирайте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A1:G25</a:t>
            </a:r>
            <a:endParaRPr kumimoji="0" lang="bg-BG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Create from Selection →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Top row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горен ред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Left Column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–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лява колона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Създават се имена на области от всеки ред (Продукт1, Продукт2,...) и и от всяка колона (Доставчик1, Доставчик2,...)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50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Google Shape;1847;p235"/>
          <p:cNvSpPr/>
          <p:nvPr/>
        </p:nvSpPr>
        <p:spPr>
          <a:xfrm>
            <a:off x="0" y="0"/>
            <a:ext cx="617077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2" name="Google Shape;1852;p235"/>
          <p:cNvSpPr/>
          <p:nvPr/>
        </p:nvSpPr>
        <p:spPr>
          <a:xfrm>
            <a:off x="160205" y="1887156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3" name="Google Shape;1853;p235"/>
          <p:cNvSpPr/>
          <p:nvPr/>
        </p:nvSpPr>
        <p:spPr>
          <a:xfrm>
            <a:off x="160205" y="4738559"/>
            <a:ext cx="296666" cy="296666"/>
          </a:xfrm>
          <a:prstGeom prst="ellipse">
            <a:avLst/>
          </a:prstGeom>
          <a:solidFill>
            <a:srgbClr val="171616"/>
          </a:solidFill>
          <a:ln w="444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4" name="Google Shape;1854;p235"/>
          <p:cNvCxnSpPr/>
          <p:nvPr/>
        </p:nvCxnSpPr>
        <p:spPr>
          <a:xfrm>
            <a:off x="308538" y="2149023"/>
            <a:ext cx="0" cy="2643686"/>
          </a:xfrm>
          <a:prstGeom prst="straightConnector1">
            <a:avLst/>
          </a:prstGeom>
          <a:noFill/>
          <a:ln w="136525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Title 1"/>
          <p:cNvSpPr txBox="1">
            <a:spLocks/>
          </p:cNvSpPr>
          <p:nvPr/>
        </p:nvSpPr>
        <p:spPr>
          <a:xfrm>
            <a:off x="968377" y="714689"/>
            <a:ext cx="1074737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200" b="1" i="0" u="sng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Зад.3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Отворете файла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product.xlsx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от папката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urok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10.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Добавете нова колона и изчислете в нея средната цена на всеки продукт. За целта в клетките трябва да въведете: =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AVERAGE(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Продукт_1), =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AVERAGE(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Продукт_2), ....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7613" y="2812740"/>
            <a:ext cx="10248899" cy="20097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Изберете клетка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H2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и въведете формулата =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AVERAGE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От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Formulas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→ Defined Names → Use in Formula→ 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и изберете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(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Продукт_1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)</a:t>
            </a: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от падащия списък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7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bg-BG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Повторете за всички клетки в колоната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90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Custom 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FFF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1153</Words>
  <Application>Microsoft Office PowerPoint</Application>
  <PresentationFormat>Widescreen</PresentationFormat>
  <Paragraphs>96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Franklin Gothic Book</vt:lpstr>
      <vt:lpstr>Trebuchet MS</vt:lpstr>
      <vt:lpstr>Wingdings 3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IT Btel</cp:lastModifiedBy>
  <cp:revision>12</cp:revision>
  <dcterms:modified xsi:type="dcterms:W3CDTF">2022-09-30T12:33:15Z</dcterms:modified>
</cp:coreProperties>
</file>