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12192000" cy="6858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81B0D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25" dirty="0"/>
              <a:t>Информационни</a:t>
            </a:r>
            <a:r>
              <a:rPr spc="-30" dirty="0"/>
              <a:t> </a:t>
            </a:r>
            <a:r>
              <a:rPr spc="-20" dirty="0"/>
              <a:t>технологии</a:t>
            </a:r>
            <a:r>
              <a:rPr dirty="0"/>
              <a:t> </a:t>
            </a:r>
            <a:r>
              <a:rPr spc="10" dirty="0"/>
              <a:t>-</a:t>
            </a:r>
            <a:r>
              <a:rPr spc="5" dirty="0"/>
              <a:t> </a:t>
            </a:r>
            <a:r>
              <a:rPr spc="-5" dirty="0"/>
              <a:t>ООП,</a:t>
            </a:r>
            <a:r>
              <a:rPr spc="5" dirty="0"/>
              <a:t> </a:t>
            </a:r>
            <a:r>
              <a:rPr spc="-10" dirty="0"/>
              <a:t>10.</a:t>
            </a:r>
            <a:r>
              <a:rPr spc="-20" dirty="0"/>
              <a:t> </a:t>
            </a:r>
            <a:r>
              <a:rPr spc="-10" dirty="0"/>
              <a:t>клас,</a:t>
            </a:r>
            <a:r>
              <a:rPr dirty="0"/>
              <a:t> </a:t>
            </a:r>
            <a:r>
              <a:rPr spc="-15" dirty="0"/>
              <a:t>Видолова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81B0D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81B0D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25" dirty="0"/>
              <a:t>Информационни</a:t>
            </a:r>
            <a:r>
              <a:rPr spc="-30" dirty="0"/>
              <a:t> </a:t>
            </a:r>
            <a:r>
              <a:rPr spc="-20" dirty="0"/>
              <a:t>технологии</a:t>
            </a:r>
            <a:r>
              <a:rPr dirty="0"/>
              <a:t> </a:t>
            </a:r>
            <a:r>
              <a:rPr spc="10" dirty="0"/>
              <a:t>-</a:t>
            </a:r>
            <a:r>
              <a:rPr spc="5" dirty="0"/>
              <a:t> </a:t>
            </a:r>
            <a:r>
              <a:rPr spc="-5" dirty="0"/>
              <a:t>ООП,</a:t>
            </a:r>
            <a:r>
              <a:rPr spc="5" dirty="0"/>
              <a:t> </a:t>
            </a:r>
            <a:r>
              <a:rPr spc="-10" dirty="0"/>
              <a:t>10.</a:t>
            </a:r>
            <a:r>
              <a:rPr spc="-20" dirty="0"/>
              <a:t> </a:t>
            </a:r>
            <a:r>
              <a:rPr spc="-10" dirty="0"/>
              <a:t>клас,</a:t>
            </a:r>
            <a:r>
              <a:rPr dirty="0"/>
              <a:t> </a:t>
            </a:r>
            <a:r>
              <a:rPr spc="-15" dirty="0"/>
              <a:t>Видолова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81B0D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81B0D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25" dirty="0"/>
              <a:t>Информационни</a:t>
            </a:r>
            <a:r>
              <a:rPr spc="-30" dirty="0"/>
              <a:t> </a:t>
            </a:r>
            <a:r>
              <a:rPr spc="-20" dirty="0"/>
              <a:t>технологии</a:t>
            </a:r>
            <a:r>
              <a:rPr dirty="0"/>
              <a:t> </a:t>
            </a:r>
            <a:r>
              <a:rPr spc="10" dirty="0"/>
              <a:t>-</a:t>
            </a:r>
            <a:r>
              <a:rPr spc="5" dirty="0"/>
              <a:t> </a:t>
            </a:r>
            <a:r>
              <a:rPr spc="-5" dirty="0"/>
              <a:t>ООП,</a:t>
            </a:r>
            <a:r>
              <a:rPr spc="5" dirty="0"/>
              <a:t> </a:t>
            </a:r>
            <a:r>
              <a:rPr spc="-10" dirty="0"/>
              <a:t>10.</a:t>
            </a:r>
            <a:r>
              <a:rPr spc="-20" dirty="0"/>
              <a:t> </a:t>
            </a:r>
            <a:r>
              <a:rPr spc="-10" dirty="0"/>
              <a:t>клас,</a:t>
            </a:r>
            <a:r>
              <a:rPr dirty="0"/>
              <a:t> </a:t>
            </a:r>
            <a:r>
              <a:rPr spc="-15" dirty="0"/>
              <a:t>Видолова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81B0D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81B0D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25" dirty="0"/>
              <a:t>Информационни</a:t>
            </a:r>
            <a:r>
              <a:rPr spc="-30" dirty="0"/>
              <a:t> </a:t>
            </a:r>
            <a:r>
              <a:rPr spc="-20" dirty="0"/>
              <a:t>технологии</a:t>
            </a:r>
            <a:r>
              <a:rPr dirty="0"/>
              <a:t> </a:t>
            </a:r>
            <a:r>
              <a:rPr spc="10" dirty="0"/>
              <a:t>-</a:t>
            </a:r>
            <a:r>
              <a:rPr spc="5" dirty="0"/>
              <a:t> </a:t>
            </a:r>
            <a:r>
              <a:rPr spc="-5" dirty="0"/>
              <a:t>ООП,</a:t>
            </a:r>
            <a:r>
              <a:rPr spc="5" dirty="0"/>
              <a:t> </a:t>
            </a:r>
            <a:r>
              <a:rPr spc="-10" dirty="0"/>
              <a:t>10.</a:t>
            </a:r>
            <a:r>
              <a:rPr spc="-20" dirty="0"/>
              <a:t> </a:t>
            </a:r>
            <a:r>
              <a:rPr spc="-10" dirty="0"/>
              <a:t>клас,</a:t>
            </a:r>
            <a:r>
              <a:rPr dirty="0"/>
              <a:t> </a:t>
            </a:r>
            <a:r>
              <a:rPr spc="-15" dirty="0"/>
              <a:t>Видолова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81B0D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25" dirty="0"/>
              <a:t>Информационни</a:t>
            </a:r>
            <a:r>
              <a:rPr spc="-30" dirty="0"/>
              <a:t> </a:t>
            </a:r>
            <a:r>
              <a:rPr spc="-20" dirty="0"/>
              <a:t>технологии</a:t>
            </a:r>
            <a:r>
              <a:rPr dirty="0"/>
              <a:t> </a:t>
            </a:r>
            <a:r>
              <a:rPr spc="10" dirty="0"/>
              <a:t>-</a:t>
            </a:r>
            <a:r>
              <a:rPr spc="5" dirty="0"/>
              <a:t> </a:t>
            </a:r>
            <a:r>
              <a:rPr spc="-5" dirty="0"/>
              <a:t>ООП,</a:t>
            </a:r>
            <a:r>
              <a:rPr spc="5" dirty="0"/>
              <a:t> </a:t>
            </a:r>
            <a:r>
              <a:rPr spc="-10" dirty="0"/>
              <a:t>10.</a:t>
            </a:r>
            <a:r>
              <a:rPr spc="-20" dirty="0"/>
              <a:t> </a:t>
            </a:r>
            <a:r>
              <a:rPr spc="-10" dirty="0"/>
              <a:t>клас,</a:t>
            </a:r>
            <a:r>
              <a:rPr dirty="0"/>
              <a:t> </a:t>
            </a:r>
            <a:r>
              <a:rPr spc="-15" dirty="0"/>
              <a:t>Видолова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78536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0594" y="627633"/>
            <a:ext cx="929081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181B0D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087" y="1789096"/>
            <a:ext cx="11291824" cy="453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972816" y="6561454"/>
            <a:ext cx="3611879" cy="198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181B0D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25" dirty="0"/>
              <a:t>Информационни</a:t>
            </a:r>
            <a:r>
              <a:rPr spc="-30" dirty="0"/>
              <a:t> </a:t>
            </a:r>
            <a:r>
              <a:rPr spc="-20" dirty="0"/>
              <a:t>технологии</a:t>
            </a:r>
            <a:r>
              <a:rPr dirty="0"/>
              <a:t> </a:t>
            </a:r>
            <a:r>
              <a:rPr spc="10" dirty="0"/>
              <a:t>-</a:t>
            </a:r>
            <a:r>
              <a:rPr spc="5" dirty="0"/>
              <a:t> </a:t>
            </a:r>
            <a:r>
              <a:rPr spc="-5" dirty="0"/>
              <a:t>ООП,</a:t>
            </a:r>
            <a:r>
              <a:rPr spc="5" dirty="0"/>
              <a:t> </a:t>
            </a:r>
            <a:r>
              <a:rPr spc="-10" dirty="0"/>
              <a:t>10.</a:t>
            </a:r>
            <a:r>
              <a:rPr spc="-20" dirty="0"/>
              <a:t> </a:t>
            </a:r>
            <a:r>
              <a:rPr spc="-10" dirty="0"/>
              <a:t>клас,</a:t>
            </a:r>
            <a:r>
              <a:rPr dirty="0"/>
              <a:t> </a:t>
            </a:r>
            <a:r>
              <a:rPr spc="-15" dirty="0"/>
              <a:t>Видолова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51876" y="1685289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5076" y="0"/>
                </a:moveTo>
                <a:lnTo>
                  <a:pt x="2869311" y="0"/>
                </a:lnTo>
                <a:lnTo>
                  <a:pt x="2869311" y="4023360"/>
                </a:lnTo>
                <a:lnTo>
                  <a:pt x="2869311" y="4024630"/>
                </a:lnTo>
                <a:lnTo>
                  <a:pt x="983754" y="4024630"/>
                </a:lnTo>
                <a:lnTo>
                  <a:pt x="983754" y="4023360"/>
                </a:lnTo>
                <a:lnTo>
                  <a:pt x="0" y="4023360"/>
                </a:lnTo>
                <a:lnTo>
                  <a:pt x="0" y="4024630"/>
                </a:lnTo>
                <a:lnTo>
                  <a:pt x="0" y="4409440"/>
                </a:lnTo>
                <a:lnTo>
                  <a:pt x="3275076" y="4409440"/>
                </a:lnTo>
                <a:lnTo>
                  <a:pt x="3275076" y="4024630"/>
                </a:lnTo>
                <a:lnTo>
                  <a:pt x="3275076" y="4023360"/>
                </a:lnTo>
                <a:lnTo>
                  <a:pt x="3275076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2855" y="743712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4441" y="0"/>
                </a:moveTo>
                <a:lnTo>
                  <a:pt x="0" y="0"/>
                </a:lnTo>
                <a:lnTo>
                  <a:pt x="0" y="4408932"/>
                </a:lnTo>
                <a:lnTo>
                  <a:pt x="405701" y="4408932"/>
                </a:lnTo>
                <a:lnTo>
                  <a:pt x="405701" y="384428"/>
                </a:lnTo>
                <a:lnTo>
                  <a:pt x="3275076" y="385825"/>
                </a:lnTo>
                <a:lnTo>
                  <a:pt x="3274619" y="288053"/>
                </a:lnTo>
                <a:lnTo>
                  <a:pt x="3274897" y="97700"/>
                </a:lnTo>
                <a:lnTo>
                  <a:pt x="3274441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225800" y="1986788"/>
            <a:ext cx="53041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625" dirty="0">
                <a:latin typeface="Arial"/>
                <a:cs typeface="Arial"/>
              </a:rPr>
              <a:t>Ф</a:t>
            </a:r>
            <a:r>
              <a:rPr b="1" spc="-545" dirty="0">
                <a:latin typeface="Arial"/>
                <a:cs typeface="Arial"/>
              </a:rPr>
              <a:t>О</a:t>
            </a:r>
            <a:r>
              <a:rPr b="1" spc="-295" dirty="0">
                <a:latin typeface="Arial"/>
                <a:cs typeface="Arial"/>
              </a:rPr>
              <a:t>РМ</a:t>
            </a:r>
            <a:r>
              <a:rPr b="1" spc="-680" dirty="0">
                <a:latin typeface="Arial"/>
                <a:cs typeface="Arial"/>
              </a:rPr>
              <a:t>У</a:t>
            </a:r>
            <a:r>
              <a:rPr b="1" spc="-480" dirty="0">
                <a:latin typeface="Arial"/>
                <a:cs typeface="Arial"/>
              </a:rPr>
              <a:t>ЛЯР</a:t>
            </a:r>
            <a:r>
              <a:rPr b="1" spc="-490" dirty="0">
                <a:latin typeface="Arial"/>
                <a:cs typeface="Arial"/>
              </a:rPr>
              <a:t>И</a:t>
            </a:r>
            <a:r>
              <a:rPr b="1" spc="-155" dirty="0">
                <a:latin typeface="Arial"/>
                <a:cs typeface="Arial"/>
              </a:rPr>
              <a:t> </a:t>
            </a:r>
            <a:r>
              <a:rPr b="1" spc="-365" dirty="0">
                <a:latin typeface="Arial"/>
                <a:cs typeface="Arial"/>
              </a:rPr>
              <a:t>-</a:t>
            </a:r>
            <a:r>
              <a:rPr b="1" spc="-130" dirty="0">
                <a:latin typeface="Arial"/>
                <a:cs typeface="Arial"/>
              </a:rPr>
              <a:t> </a:t>
            </a:r>
            <a:r>
              <a:rPr b="1" spc="-525" dirty="0">
                <a:latin typeface="Arial"/>
                <a:cs typeface="Arial"/>
              </a:rPr>
              <a:t>F</a:t>
            </a:r>
            <a:r>
              <a:rPr b="1" spc="-635" dirty="0">
                <a:latin typeface="Arial"/>
                <a:cs typeface="Arial"/>
              </a:rPr>
              <a:t>O</a:t>
            </a:r>
            <a:r>
              <a:rPr b="1" spc="-480" dirty="0">
                <a:latin typeface="Arial"/>
                <a:cs typeface="Arial"/>
              </a:rPr>
              <a:t>R</a:t>
            </a:r>
            <a:r>
              <a:rPr b="1" spc="-265" dirty="0">
                <a:latin typeface="Arial"/>
                <a:cs typeface="Arial"/>
              </a:rPr>
              <a:t>MS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63361" y="3969766"/>
            <a:ext cx="26015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4" dirty="0">
                <a:solidFill>
                  <a:srgbClr val="181B0D"/>
                </a:solidFill>
                <a:latin typeface="Arial"/>
                <a:cs typeface="Arial"/>
              </a:rPr>
              <a:t>П</a:t>
            </a:r>
            <a:r>
              <a:rPr sz="2400" b="1" spc="-175" dirty="0">
                <a:solidFill>
                  <a:srgbClr val="181B0D"/>
                </a:solidFill>
                <a:latin typeface="Arial"/>
                <a:cs typeface="Arial"/>
              </a:rPr>
              <a:t>р</a:t>
            </a:r>
            <a:r>
              <a:rPr sz="2400" b="1" spc="-85" dirty="0">
                <a:solidFill>
                  <a:srgbClr val="181B0D"/>
                </a:solidFill>
                <a:latin typeface="Arial"/>
                <a:cs typeface="Arial"/>
              </a:rPr>
              <a:t>е</a:t>
            </a:r>
            <a:r>
              <a:rPr sz="2400" b="1" spc="-180" dirty="0">
                <a:solidFill>
                  <a:srgbClr val="181B0D"/>
                </a:solidFill>
                <a:latin typeface="Arial"/>
                <a:cs typeface="Arial"/>
              </a:rPr>
              <a:t>г</a:t>
            </a:r>
            <a:r>
              <a:rPr sz="2400" b="1" spc="-220" dirty="0">
                <a:solidFill>
                  <a:srgbClr val="181B0D"/>
                </a:solidFill>
                <a:latin typeface="Arial"/>
                <a:cs typeface="Arial"/>
              </a:rPr>
              <a:t>о</a:t>
            </a:r>
            <a:r>
              <a:rPr sz="2400" b="1" spc="-210" dirty="0">
                <a:solidFill>
                  <a:srgbClr val="181B0D"/>
                </a:solidFill>
                <a:latin typeface="Arial"/>
                <a:cs typeface="Arial"/>
              </a:rPr>
              <a:t>в</a:t>
            </a:r>
            <a:r>
              <a:rPr sz="2400" b="1" spc="-204" dirty="0">
                <a:solidFill>
                  <a:srgbClr val="181B0D"/>
                </a:solidFill>
                <a:latin typeface="Arial"/>
                <a:cs typeface="Arial"/>
              </a:rPr>
              <a:t>ор</a:t>
            </a:r>
            <a:r>
              <a:rPr sz="2400" b="1" spc="-1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b="1" spc="-220" dirty="0">
                <a:solidFill>
                  <a:srgbClr val="181B0D"/>
                </a:solidFill>
                <a:latin typeface="Arial"/>
                <a:cs typeface="Arial"/>
              </a:rPr>
              <a:t>с</a:t>
            </a:r>
            <a:r>
              <a:rPr sz="2400" b="1" spc="-6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400" b="1" spc="-175" dirty="0">
                <a:solidFill>
                  <a:srgbClr val="181B0D"/>
                </a:solidFill>
                <a:latin typeface="Arial"/>
                <a:cs typeface="Arial"/>
              </a:rPr>
              <a:t>р</a:t>
            </a:r>
            <a:r>
              <a:rPr sz="2400" b="1" spc="-60" dirty="0">
                <a:solidFill>
                  <a:srgbClr val="181B0D"/>
                </a:solidFill>
                <a:latin typeface="Arial"/>
                <a:cs typeface="Arial"/>
              </a:rPr>
              <a:t>а</a:t>
            </a:r>
            <a:r>
              <a:rPr sz="2400" b="1" spc="-114" dirty="0">
                <a:solidFill>
                  <a:srgbClr val="181B0D"/>
                </a:solidFill>
                <a:latin typeface="Arial"/>
                <a:cs typeface="Arial"/>
              </a:rPr>
              <a:t>з</a:t>
            </a:r>
            <a:r>
              <a:rPr sz="2400" b="1" spc="-180" dirty="0">
                <a:solidFill>
                  <a:srgbClr val="181B0D"/>
                </a:solidFill>
                <a:latin typeface="Arial"/>
                <a:cs typeface="Arial"/>
              </a:rPr>
              <a:t>ш</a:t>
            </a:r>
            <a:r>
              <a:rPr sz="2400" b="1" spc="-200" dirty="0">
                <a:solidFill>
                  <a:srgbClr val="181B0D"/>
                </a:solidFill>
                <a:latin typeface="Arial"/>
                <a:cs typeface="Arial"/>
              </a:rPr>
              <a:t>ир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52696" y="3969766"/>
            <a:ext cx="655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b="1" spc="-150" dirty="0">
                <a:solidFill>
                  <a:srgbClr val="181B0D"/>
                </a:solidFill>
                <a:latin typeface="Arial"/>
                <a:cs typeface="Arial"/>
              </a:rPr>
              <a:t>ен</a:t>
            </a:r>
            <a:r>
              <a:rPr sz="2400" b="1" spc="-170" dirty="0">
                <a:solidFill>
                  <a:srgbClr val="181B0D"/>
                </a:solidFill>
                <a:latin typeface="Arial"/>
                <a:cs typeface="Arial"/>
              </a:rPr>
              <a:t>и</a:t>
            </a:r>
            <a:r>
              <a:rPr sz="2400" b="1" spc="-90" dirty="0">
                <a:solidFill>
                  <a:srgbClr val="181B0D"/>
                </a:solidFill>
                <a:latin typeface="Arial"/>
                <a:cs typeface="Arial"/>
              </a:rPr>
              <a:t>е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4647" y="2889504"/>
            <a:ext cx="4059936" cy="28468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6739" y="1976745"/>
            <a:ext cx="4653280" cy="381952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625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Зад.</a:t>
            </a:r>
            <a:r>
              <a:rPr sz="2400" spc="-5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2</a:t>
            </a:r>
            <a:endParaRPr sz="2400">
              <a:latin typeface="Franklin Gothic Medium"/>
              <a:cs typeface="Franklin Gothic Medium"/>
            </a:endParaRPr>
          </a:p>
          <a:p>
            <a:pPr marL="927100" lvl="1" indent="-384810">
              <a:lnSpc>
                <a:spcPts val="2790"/>
              </a:lnSpc>
              <a:spcBef>
                <a:spcPts val="525"/>
              </a:spcBef>
              <a:buFont typeface="Franklin Gothic Medium"/>
              <a:buChar char="—"/>
              <a:tabLst>
                <a:tab pos="927100" algn="l"/>
                <a:tab pos="927735" algn="l"/>
              </a:tabLst>
            </a:pPr>
            <a:r>
              <a:rPr sz="2400" i="1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Създайте</a:t>
            </a:r>
            <a:r>
              <a:rPr sz="2400" i="1" spc="-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4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формуляр</a:t>
            </a:r>
            <a:r>
              <a:rPr sz="2400" i="1" spc="-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4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като</a:t>
            </a:r>
            <a:endParaRPr sz="2400">
              <a:latin typeface="Franklin Gothic Medium"/>
              <a:cs typeface="Franklin Gothic Medium"/>
            </a:endParaRPr>
          </a:p>
          <a:p>
            <a:pPr marL="927100" marR="63500">
              <a:lnSpc>
                <a:spcPts val="2710"/>
              </a:lnSpc>
              <a:spcBef>
                <a:spcPts val="145"/>
              </a:spcBef>
            </a:pPr>
            <a:r>
              <a:rPr sz="2400" i="1" spc="-1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показания</a:t>
            </a:r>
            <a:r>
              <a:rPr sz="2400" i="1" spc="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dirty="0">
                <a:solidFill>
                  <a:srgbClr val="181B0D"/>
                </a:solidFill>
                <a:latin typeface="Franklin Gothic Medium"/>
                <a:cs typeface="Franklin Gothic Medium"/>
              </a:rPr>
              <a:t>–</a:t>
            </a:r>
            <a:r>
              <a:rPr sz="2400" i="1" spc="-1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форматирайте </a:t>
            </a:r>
            <a:r>
              <a:rPr sz="2400" i="1" spc="-58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по</a:t>
            </a:r>
            <a:r>
              <a:rPr sz="2400" i="1" spc="-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желание.</a:t>
            </a:r>
            <a:endParaRPr sz="2400">
              <a:latin typeface="Franklin Gothic Medium"/>
              <a:cs typeface="Franklin Gothic Medium"/>
            </a:endParaRPr>
          </a:p>
          <a:p>
            <a:pPr marL="927100" lvl="1" indent="-384810">
              <a:lnSpc>
                <a:spcPts val="2790"/>
              </a:lnSpc>
              <a:spcBef>
                <a:spcPts val="470"/>
              </a:spcBef>
              <a:buFont typeface="Franklin Gothic Medium"/>
              <a:buChar char="—"/>
              <a:tabLst>
                <a:tab pos="927100" algn="l"/>
                <a:tab pos="927735" algn="l"/>
              </a:tabLst>
            </a:pPr>
            <a:r>
              <a:rPr sz="2400" i="1" spc="-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Добави</a:t>
            </a:r>
            <a:r>
              <a:rPr sz="2400" i="1" spc="-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контроли</a:t>
            </a:r>
            <a:r>
              <a:rPr sz="2400" i="1" spc="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за</a:t>
            </a:r>
            <a:endParaRPr sz="2400">
              <a:latin typeface="Franklin Gothic Medium"/>
              <a:cs typeface="Franklin Gothic Medium"/>
            </a:endParaRPr>
          </a:p>
          <a:p>
            <a:pPr marL="927100" marR="5080">
              <a:lnSpc>
                <a:spcPts val="2710"/>
              </a:lnSpc>
              <a:spcBef>
                <a:spcPts val="140"/>
              </a:spcBef>
            </a:pPr>
            <a:r>
              <a:rPr sz="2400" i="1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текстово </a:t>
            </a:r>
            <a:r>
              <a:rPr sz="2400" i="1" spc="-1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поле </a:t>
            </a:r>
            <a:r>
              <a:rPr sz="2400" i="1" dirty="0">
                <a:solidFill>
                  <a:srgbClr val="181B0D"/>
                </a:solidFill>
                <a:latin typeface="Franklin Gothic Medium"/>
                <a:cs typeface="Franklin Gothic Medium"/>
              </a:rPr>
              <a:t>– </a:t>
            </a:r>
            <a:r>
              <a:rPr sz="2400" i="1" spc="-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име, падащ </a:t>
            </a:r>
            <a:r>
              <a:rPr sz="2400" i="1" spc="-58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1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списък</a:t>
            </a:r>
            <a:r>
              <a:rPr sz="2400" i="1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– </a:t>
            </a:r>
            <a:r>
              <a:rPr sz="2400" i="1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клас</a:t>
            </a:r>
            <a:r>
              <a:rPr sz="2400" i="1" spc="-1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и</a:t>
            </a:r>
            <a:r>
              <a:rPr sz="2400" i="1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пол,</a:t>
            </a:r>
            <a:r>
              <a:rPr sz="2400" i="1" spc="-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дата</a:t>
            </a:r>
            <a:endParaRPr sz="2400">
              <a:latin typeface="Franklin Gothic Medium"/>
              <a:cs typeface="Franklin Gothic Medium"/>
            </a:endParaRPr>
          </a:p>
          <a:p>
            <a:pPr marL="927100" marR="375920" lvl="1" indent="-384810">
              <a:lnSpc>
                <a:spcPct val="94000"/>
              </a:lnSpc>
              <a:spcBef>
                <a:spcPts val="640"/>
              </a:spcBef>
              <a:buFont typeface="Franklin Gothic Medium"/>
              <a:buChar char="—"/>
              <a:tabLst>
                <a:tab pos="927100" algn="l"/>
                <a:tab pos="927735" algn="l"/>
              </a:tabLst>
            </a:pPr>
            <a:r>
              <a:rPr sz="2400" i="1" spc="-1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Добавете</a:t>
            </a:r>
            <a:r>
              <a:rPr sz="2400" i="1" spc="-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защита</a:t>
            </a:r>
            <a:r>
              <a:rPr sz="2400" i="1" spc="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и </a:t>
            </a:r>
            <a:r>
              <a:rPr sz="2400" i="1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съхранете</a:t>
            </a:r>
            <a:r>
              <a:rPr sz="2400" i="1" spc="-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4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като</a:t>
            </a:r>
            <a:r>
              <a:rPr sz="2400" i="1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1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шаблон</a:t>
            </a:r>
            <a:r>
              <a:rPr sz="2400" i="1" spc="-4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dirty="0">
                <a:solidFill>
                  <a:srgbClr val="181B0D"/>
                </a:solidFill>
                <a:latin typeface="Franklin Gothic Medium"/>
                <a:cs typeface="Franklin Gothic Medium"/>
              </a:rPr>
              <a:t>– </a:t>
            </a:r>
            <a:r>
              <a:rPr sz="2400" i="1" spc="-58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1" i="1" spc="-155" dirty="0">
                <a:solidFill>
                  <a:srgbClr val="181B0D"/>
                </a:solidFill>
                <a:latin typeface="Arial"/>
                <a:cs typeface="Arial"/>
              </a:rPr>
              <a:t>otsastvia.dotx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7591" y="0"/>
            <a:ext cx="3171444" cy="235915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79008" y="446531"/>
            <a:ext cx="6050280" cy="583387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6480" y="2161530"/>
            <a:ext cx="4995545" cy="381952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625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Зад.</a:t>
            </a:r>
            <a:r>
              <a:rPr sz="2400" spc="-5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3</a:t>
            </a:r>
            <a:endParaRPr sz="2400">
              <a:latin typeface="Franklin Gothic Medium"/>
              <a:cs typeface="Franklin Gothic Medium"/>
            </a:endParaRPr>
          </a:p>
          <a:p>
            <a:pPr marL="927100" lvl="1" indent="-384175">
              <a:lnSpc>
                <a:spcPts val="2790"/>
              </a:lnSpc>
              <a:spcBef>
                <a:spcPts val="525"/>
              </a:spcBef>
              <a:buFont typeface="Franklin Gothic Medium"/>
              <a:buChar char="—"/>
              <a:tabLst>
                <a:tab pos="926465" algn="l"/>
                <a:tab pos="927100" algn="l"/>
              </a:tabLst>
            </a:pPr>
            <a:r>
              <a:rPr sz="2400" i="1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Създайте</a:t>
            </a:r>
            <a:r>
              <a:rPr sz="2400" i="1" spc="-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4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формуляр</a:t>
            </a:r>
            <a:r>
              <a:rPr sz="2400" i="1" spc="-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4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като</a:t>
            </a:r>
            <a:endParaRPr sz="2400">
              <a:latin typeface="Franklin Gothic Medium"/>
              <a:cs typeface="Franklin Gothic Medium"/>
            </a:endParaRPr>
          </a:p>
          <a:p>
            <a:pPr marL="927100" marR="5080">
              <a:lnSpc>
                <a:spcPts val="2710"/>
              </a:lnSpc>
              <a:spcBef>
                <a:spcPts val="145"/>
              </a:spcBef>
            </a:pPr>
            <a:r>
              <a:rPr sz="2400" i="1" spc="-1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показания</a:t>
            </a:r>
            <a:r>
              <a:rPr sz="2400" i="1" spc="4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dirty="0">
                <a:solidFill>
                  <a:srgbClr val="181B0D"/>
                </a:solidFill>
                <a:latin typeface="Franklin Gothic Medium"/>
                <a:cs typeface="Franklin Gothic Medium"/>
              </a:rPr>
              <a:t>–</a:t>
            </a:r>
            <a:r>
              <a:rPr sz="2400" i="1" spc="-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форматирайте</a:t>
            </a:r>
            <a:r>
              <a:rPr sz="2400" i="1" spc="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по </a:t>
            </a:r>
            <a:r>
              <a:rPr sz="2400" i="1" spc="-58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желание</a:t>
            </a:r>
            <a:endParaRPr sz="2400">
              <a:latin typeface="Franklin Gothic Medium"/>
              <a:cs typeface="Franklin Gothic Medium"/>
            </a:endParaRPr>
          </a:p>
          <a:p>
            <a:pPr marL="927100" marR="167005" lvl="1" indent="-384175">
              <a:lnSpc>
                <a:spcPct val="93900"/>
              </a:lnSpc>
              <a:spcBef>
                <a:spcPts val="645"/>
              </a:spcBef>
              <a:buFont typeface="Franklin Gothic Medium"/>
              <a:buChar char="—"/>
              <a:tabLst>
                <a:tab pos="926465" algn="l"/>
                <a:tab pos="927100" algn="l"/>
              </a:tabLst>
            </a:pPr>
            <a:r>
              <a:rPr sz="2400" i="1" spc="-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Добави</a:t>
            </a:r>
            <a:r>
              <a:rPr sz="2400" i="1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контроли</a:t>
            </a:r>
            <a:r>
              <a:rPr sz="2400" i="1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за </a:t>
            </a:r>
            <a:r>
              <a:rPr sz="2400" i="1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текстово </a:t>
            </a:r>
            <a:r>
              <a:rPr sz="2400" i="1" spc="-58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1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поле </a:t>
            </a:r>
            <a:r>
              <a:rPr sz="2400" i="1" dirty="0">
                <a:solidFill>
                  <a:srgbClr val="181B0D"/>
                </a:solidFill>
                <a:latin typeface="Franklin Gothic Medium"/>
                <a:cs typeface="Franklin Gothic Medium"/>
              </a:rPr>
              <a:t>– </a:t>
            </a:r>
            <a:r>
              <a:rPr sz="2400" i="1" spc="-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име, падащ </a:t>
            </a:r>
            <a:r>
              <a:rPr sz="2400" i="1" spc="-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списък </a:t>
            </a:r>
            <a:r>
              <a:rPr sz="2400" i="1" dirty="0">
                <a:solidFill>
                  <a:srgbClr val="181B0D"/>
                </a:solidFill>
                <a:latin typeface="Franklin Gothic Medium"/>
                <a:cs typeface="Franklin Gothic Medium"/>
              </a:rPr>
              <a:t>– </a:t>
            </a:r>
            <a:r>
              <a:rPr sz="2400" i="1" spc="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1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бакалавър, магистър </a:t>
            </a:r>
            <a:r>
              <a:rPr sz="2400" i="1" spc="-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и </a:t>
            </a:r>
            <a:r>
              <a:rPr sz="2400" i="1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други, </a:t>
            </a:r>
            <a:r>
              <a:rPr sz="2400" i="1" spc="-58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дата</a:t>
            </a:r>
            <a:endParaRPr sz="2400">
              <a:latin typeface="Franklin Gothic Medium"/>
              <a:cs typeface="Franklin Gothic Medium"/>
            </a:endParaRPr>
          </a:p>
          <a:p>
            <a:pPr marL="927100" lvl="1" indent="-384175">
              <a:lnSpc>
                <a:spcPts val="2795"/>
              </a:lnSpc>
              <a:spcBef>
                <a:spcPts val="525"/>
              </a:spcBef>
              <a:buFont typeface="Franklin Gothic Medium"/>
              <a:buChar char="—"/>
              <a:tabLst>
                <a:tab pos="926465" algn="l"/>
                <a:tab pos="927100" algn="l"/>
              </a:tabLst>
            </a:pPr>
            <a:r>
              <a:rPr sz="2400" i="1" spc="-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Добавете</a:t>
            </a:r>
            <a:r>
              <a:rPr sz="2400" i="1" spc="-1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защита</a:t>
            </a:r>
            <a:r>
              <a:rPr sz="2400" i="1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и</a:t>
            </a:r>
            <a:r>
              <a:rPr sz="2400" i="1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съхранете</a:t>
            </a:r>
            <a:endParaRPr sz="2400">
              <a:latin typeface="Franklin Gothic Medium"/>
              <a:cs typeface="Franklin Gothic Medium"/>
            </a:endParaRPr>
          </a:p>
          <a:p>
            <a:pPr marL="927100">
              <a:lnSpc>
                <a:spcPts val="2795"/>
              </a:lnSpc>
            </a:pPr>
            <a:r>
              <a:rPr sz="2400" i="1" spc="-4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като</a:t>
            </a:r>
            <a:r>
              <a:rPr sz="2400" i="1" spc="-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1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шаблон</a:t>
            </a:r>
            <a:r>
              <a:rPr sz="2400" i="1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i="1" spc="-14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–</a:t>
            </a:r>
            <a:r>
              <a:rPr sz="2400" b="1" i="1" spc="-145" dirty="0">
                <a:solidFill>
                  <a:srgbClr val="181B0D"/>
                </a:solidFill>
                <a:latin typeface="Arial"/>
                <a:cs typeface="Arial"/>
              </a:rPr>
              <a:t>diploma.dotx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4916" y="0"/>
            <a:ext cx="3172968" cy="236982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58940" y="533400"/>
            <a:ext cx="5013959" cy="583387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627633"/>
            <a:ext cx="80664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Други</a:t>
            </a:r>
            <a:r>
              <a:rPr spc="-5" dirty="0"/>
              <a:t> </a:t>
            </a:r>
            <a:r>
              <a:rPr spc="-80" dirty="0"/>
              <a:t>инструменти</a:t>
            </a:r>
            <a:r>
              <a:rPr spc="-5" dirty="0"/>
              <a:t> </a:t>
            </a:r>
            <a:r>
              <a:rPr spc="-95" dirty="0"/>
              <a:t>за</a:t>
            </a:r>
            <a:r>
              <a:rPr spc="5" dirty="0"/>
              <a:t> </a:t>
            </a:r>
            <a:r>
              <a:rPr spc="-80" dirty="0"/>
              <a:t>формуляри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00" y="3585971"/>
            <a:ext cx="4407408" cy="275386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31152" y="3585971"/>
            <a:ext cx="4041648" cy="268986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31152" y="2238755"/>
            <a:ext cx="2598420" cy="102717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61516" y="2133600"/>
            <a:ext cx="2022348" cy="11323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8536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0594" y="627633"/>
            <a:ext cx="50095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Какво</a:t>
            </a:r>
            <a:r>
              <a:rPr spc="-45" dirty="0"/>
              <a:t> </a:t>
            </a:r>
            <a:r>
              <a:rPr spc="-75" dirty="0"/>
              <a:t>знаем</a:t>
            </a:r>
            <a:r>
              <a:rPr spc="-30" dirty="0"/>
              <a:t> </a:t>
            </a:r>
            <a:r>
              <a:rPr spc="-25" dirty="0"/>
              <a:t>до</a:t>
            </a:r>
            <a:r>
              <a:rPr spc="-35" dirty="0"/>
              <a:t> </a:t>
            </a:r>
            <a:r>
              <a:rPr spc="-45" dirty="0"/>
              <a:t>тук?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50594" y="2151436"/>
            <a:ext cx="4904740" cy="2701290"/>
          </a:xfrm>
          <a:prstGeom prst="rect">
            <a:avLst/>
          </a:prstGeom>
        </p:spPr>
        <p:txBody>
          <a:bodyPr vert="horz" wrap="square" lIns="0" tIns="133350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1050"/>
              </a:spcBef>
              <a:buChar char="■"/>
              <a:tabLst>
                <a:tab pos="396875" algn="l"/>
              </a:tabLst>
            </a:pPr>
            <a:r>
              <a:rPr sz="3600" spc="-5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Формуляр</a:t>
            </a:r>
            <a:endParaRPr sz="3600">
              <a:latin typeface="Franklin Gothic Medium"/>
              <a:cs typeface="Franklin Gothic Medium"/>
            </a:endParaRPr>
          </a:p>
          <a:p>
            <a:pPr marL="396240" indent="-384175">
              <a:lnSpc>
                <a:spcPct val="100000"/>
              </a:lnSpc>
              <a:spcBef>
                <a:spcPts val="950"/>
              </a:spcBef>
              <a:buChar char="■"/>
              <a:tabLst>
                <a:tab pos="396875" algn="l"/>
              </a:tabLst>
            </a:pPr>
            <a:r>
              <a:rPr sz="3600" spc="-5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Дизайн на</a:t>
            </a:r>
            <a:r>
              <a:rPr sz="3600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3600" spc="-6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формуляр</a:t>
            </a:r>
            <a:endParaRPr sz="3600">
              <a:latin typeface="Franklin Gothic Medium"/>
              <a:cs typeface="Franklin Gothic Medium"/>
            </a:endParaRPr>
          </a:p>
          <a:p>
            <a:pPr marL="396240" indent="-384175">
              <a:lnSpc>
                <a:spcPct val="100000"/>
              </a:lnSpc>
              <a:spcBef>
                <a:spcPts val="935"/>
              </a:spcBef>
              <a:buChar char="■"/>
              <a:tabLst>
                <a:tab pos="396875" algn="l"/>
              </a:tabLst>
            </a:pPr>
            <a:r>
              <a:rPr sz="3600" spc="-4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Свойства</a:t>
            </a:r>
            <a:r>
              <a:rPr sz="3600" spc="-5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на</a:t>
            </a:r>
            <a:r>
              <a:rPr sz="360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3600" spc="-6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формуляр</a:t>
            </a:r>
            <a:endParaRPr sz="3600">
              <a:latin typeface="Franklin Gothic Medium"/>
              <a:cs typeface="Franklin Gothic Medium"/>
            </a:endParaRPr>
          </a:p>
          <a:p>
            <a:pPr marL="396240" indent="-384175">
              <a:lnSpc>
                <a:spcPct val="100000"/>
              </a:lnSpc>
              <a:spcBef>
                <a:spcPts val="955"/>
              </a:spcBef>
              <a:buChar char="■"/>
              <a:tabLst>
                <a:tab pos="396875" algn="l"/>
              </a:tabLst>
            </a:pPr>
            <a:r>
              <a:rPr sz="3600" spc="-8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Работа</a:t>
            </a:r>
            <a:r>
              <a:rPr sz="3600" spc="-5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360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с</a:t>
            </a:r>
            <a:r>
              <a:rPr sz="3600" spc="-1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3600" spc="-6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формуляри</a:t>
            </a:r>
            <a:endParaRPr sz="36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8536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0594" y="627633"/>
            <a:ext cx="24568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Форм</a:t>
            </a:r>
            <a:r>
              <a:rPr spc="-135" dirty="0"/>
              <a:t>у</a:t>
            </a:r>
            <a:r>
              <a:rPr spc="-30" dirty="0"/>
              <a:t>ляр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50594" y="2221255"/>
            <a:ext cx="3071495" cy="2538095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595"/>
              </a:spcBef>
              <a:buChar char="■"/>
              <a:tabLst>
                <a:tab pos="396240" algn="l"/>
                <a:tab pos="396875" algn="l"/>
              </a:tabLst>
            </a:pPr>
            <a:r>
              <a:rPr sz="2800" spc="-6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Текстов</a:t>
            </a:r>
            <a:r>
              <a:rPr sz="2800" spc="-7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800" spc="-5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документ</a:t>
            </a:r>
            <a:endParaRPr sz="2800">
              <a:latin typeface="Franklin Gothic Medium"/>
              <a:cs typeface="Franklin Gothic Medium"/>
            </a:endParaRPr>
          </a:p>
          <a:p>
            <a:pPr marL="927100" lvl="1" indent="-384175">
              <a:lnSpc>
                <a:spcPct val="100000"/>
              </a:lnSpc>
              <a:spcBef>
                <a:spcPts val="490"/>
              </a:spcBef>
              <a:buFont typeface="Franklin Gothic Medium"/>
              <a:buChar char="–"/>
              <a:tabLst>
                <a:tab pos="926465" algn="l"/>
                <a:tab pos="927100" algn="l"/>
              </a:tabLst>
            </a:pPr>
            <a:r>
              <a:rPr sz="2800" i="1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Образец</a:t>
            </a:r>
            <a:endParaRPr sz="2800">
              <a:latin typeface="Franklin Gothic Medium"/>
              <a:cs typeface="Franklin Gothic Medium"/>
            </a:endParaRPr>
          </a:p>
          <a:p>
            <a:pPr marL="927100" lvl="1" indent="-384175">
              <a:lnSpc>
                <a:spcPct val="100000"/>
              </a:lnSpc>
              <a:spcBef>
                <a:spcPts val="505"/>
              </a:spcBef>
              <a:buFont typeface="Franklin Gothic Medium"/>
              <a:buChar char="–"/>
              <a:tabLst>
                <a:tab pos="926465" algn="l"/>
                <a:tab pos="927100" algn="l"/>
              </a:tabLst>
            </a:pPr>
            <a:r>
              <a:rPr sz="2800" i="1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Контроли</a:t>
            </a:r>
            <a:endParaRPr sz="2800">
              <a:latin typeface="Franklin Gothic Medium"/>
              <a:cs typeface="Franklin Gothic Medium"/>
            </a:endParaRPr>
          </a:p>
          <a:p>
            <a:pPr marL="396240" indent="-384175">
              <a:lnSpc>
                <a:spcPct val="100000"/>
              </a:lnSpc>
              <a:spcBef>
                <a:spcPts val="994"/>
              </a:spcBef>
              <a:buChar char="■"/>
              <a:tabLst>
                <a:tab pos="396240" algn="l"/>
                <a:tab pos="396875" algn="l"/>
              </a:tabLst>
            </a:pPr>
            <a:r>
              <a:rPr sz="2800" spc="-4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Софтуер</a:t>
            </a:r>
            <a:endParaRPr sz="2800">
              <a:latin typeface="Franklin Gothic Medium"/>
              <a:cs typeface="Franklin Gothic Medium"/>
            </a:endParaRPr>
          </a:p>
          <a:p>
            <a:pPr marL="927100" lvl="1" indent="-384175">
              <a:lnSpc>
                <a:spcPct val="100000"/>
              </a:lnSpc>
              <a:spcBef>
                <a:spcPts val="495"/>
              </a:spcBef>
              <a:buFont typeface="Franklin Gothic Medium"/>
              <a:buChar char="–"/>
              <a:tabLst>
                <a:tab pos="926465" algn="l"/>
                <a:tab pos="927100" algn="l"/>
              </a:tabLst>
            </a:pPr>
            <a:r>
              <a:rPr sz="2800" i="1" spc="4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MS</a:t>
            </a:r>
            <a:r>
              <a:rPr sz="2800" i="1" spc="-4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800" i="1" spc="-8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Word</a:t>
            </a:r>
            <a:endParaRPr sz="2800">
              <a:latin typeface="Franklin Gothic Medium"/>
              <a:cs typeface="Franklin Gothic Medium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72883" y="743712"/>
            <a:ext cx="4203191" cy="54162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27366" y="1956816"/>
            <a:ext cx="5662930" cy="4497705"/>
            <a:chOff x="3527366" y="1956816"/>
            <a:chExt cx="5662930" cy="44977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75887" y="1956816"/>
              <a:ext cx="5513832" cy="44973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27366" y="3171190"/>
              <a:ext cx="1284594" cy="26162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85150" y="2558288"/>
              <a:ext cx="1284482" cy="26035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85094" y="3899661"/>
              <a:ext cx="1284594" cy="261619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450594" y="434956"/>
            <a:ext cx="8934450" cy="1438275"/>
          </a:xfrm>
          <a:prstGeom prst="rect">
            <a:avLst/>
          </a:prstGeom>
        </p:spPr>
        <p:txBody>
          <a:bodyPr vert="horz" wrap="square" lIns="0" tIns="205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pc="-55" dirty="0"/>
              <a:t>Настройки</a:t>
            </a:r>
            <a:r>
              <a:rPr spc="-50" dirty="0"/>
              <a:t> </a:t>
            </a:r>
            <a:r>
              <a:rPr spc="-60" dirty="0"/>
              <a:t>на</a:t>
            </a:r>
            <a:r>
              <a:rPr spc="-30" dirty="0"/>
              <a:t> </a:t>
            </a:r>
            <a:r>
              <a:rPr spc="-45" dirty="0"/>
              <a:t>средата</a:t>
            </a:r>
          </a:p>
          <a:p>
            <a:pPr marL="839469">
              <a:lnSpc>
                <a:spcPct val="100000"/>
              </a:lnSpc>
              <a:spcBef>
                <a:spcPts val="960"/>
              </a:spcBef>
            </a:pPr>
            <a:r>
              <a:rPr sz="2800" b="1" spc="-145" dirty="0">
                <a:solidFill>
                  <a:srgbClr val="000000"/>
                </a:solidFill>
                <a:latin typeface="Arial"/>
                <a:cs typeface="Arial"/>
              </a:rPr>
              <a:t>File/Options/Customize</a:t>
            </a:r>
            <a:r>
              <a:rPr sz="2800" b="1" spc="-9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800" b="1" spc="-120" dirty="0">
                <a:solidFill>
                  <a:srgbClr val="000000"/>
                </a:solidFill>
                <a:latin typeface="Arial"/>
                <a:cs typeface="Arial"/>
              </a:rPr>
              <a:t>Ribbon/Main</a:t>
            </a:r>
            <a:r>
              <a:rPr sz="2800" b="1" spc="-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800" b="1" spc="-160" dirty="0">
                <a:solidFill>
                  <a:srgbClr val="000000"/>
                </a:solidFill>
                <a:latin typeface="Arial"/>
                <a:cs typeface="Arial"/>
              </a:rPr>
              <a:t>Tabs/Developer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8536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0594" y="627633"/>
            <a:ext cx="22872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0" dirty="0"/>
              <a:t>К</a:t>
            </a:r>
            <a:r>
              <a:rPr spc="-50" dirty="0"/>
              <a:t>онтр</a:t>
            </a:r>
            <a:r>
              <a:rPr spc="-80" dirty="0"/>
              <a:t>о</a:t>
            </a:r>
            <a:r>
              <a:rPr spc="-30" dirty="0"/>
              <a:t>ли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7716" y="2546604"/>
            <a:ext cx="4014216" cy="193852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100455">
              <a:lnSpc>
                <a:spcPct val="100000"/>
              </a:lnSpc>
              <a:spcBef>
                <a:spcPts val="925"/>
              </a:spcBef>
            </a:pPr>
            <a:r>
              <a:rPr spc="-229" dirty="0"/>
              <a:t>D</a:t>
            </a:r>
            <a:r>
              <a:rPr spc="-165" dirty="0"/>
              <a:t>e</a:t>
            </a:r>
            <a:r>
              <a:rPr spc="-390" dirty="0"/>
              <a:t>v</a:t>
            </a:r>
            <a:r>
              <a:rPr spc="-185" dirty="0"/>
              <a:t>eloper</a:t>
            </a:r>
            <a:r>
              <a:rPr spc="-125" dirty="0"/>
              <a:t> </a:t>
            </a:r>
            <a:r>
              <a:rPr spc="565" dirty="0"/>
              <a:t>/</a:t>
            </a:r>
            <a:r>
              <a:rPr spc="-80" dirty="0"/>
              <a:t> </a:t>
            </a:r>
            <a:r>
              <a:rPr spc="-455" dirty="0"/>
              <a:t>C</a:t>
            </a:r>
            <a:r>
              <a:rPr spc="-254" dirty="0"/>
              <a:t>o</a:t>
            </a:r>
            <a:r>
              <a:rPr spc="-250" dirty="0"/>
              <a:t>n</a:t>
            </a:r>
            <a:r>
              <a:rPr spc="-125" dirty="0"/>
              <a:t>t</a:t>
            </a:r>
            <a:r>
              <a:rPr spc="-200" dirty="0"/>
              <a:t>r</a:t>
            </a:r>
            <a:r>
              <a:rPr spc="-250" dirty="0"/>
              <a:t>ols</a:t>
            </a:r>
          </a:p>
          <a:p>
            <a:pPr marL="6413500" indent="-384810">
              <a:lnSpc>
                <a:spcPct val="100000"/>
              </a:lnSpc>
              <a:spcBef>
                <a:spcPts val="615"/>
              </a:spcBef>
              <a:buChar char="■"/>
              <a:tabLst>
                <a:tab pos="6413500" algn="l"/>
                <a:tab pos="6414135" algn="l"/>
              </a:tabLst>
            </a:pPr>
            <a:r>
              <a:rPr sz="2400" b="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Rich</a:t>
            </a:r>
            <a:r>
              <a:rPr sz="2400" b="0" spc="-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7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Text</a:t>
            </a:r>
            <a:r>
              <a:rPr sz="2400" b="0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Content</a:t>
            </a:r>
            <a:r>
              <a:rPr sz="2400" b="0" spc="-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Control</a:t>
            </a:r>
            <a:endParaRPr sz="2400">
              <a:latin typeface="Franklin Gothic Medium"/>
              <a:cs typeface="Franklin Gothic Medium"/>
            </a:endParaRPr>
          </a:p>
          <a:p>
            <a:pPr marL="6413500" indent="-384810">
              <a:lnSpc>
                <a:spcPct val="100000"/>
              </a:lnSpc>
              <a:spcBef>
                <a:spcPts val="1019"/>
              </a:spcBef>
              <a:buChar char="■"/>
              <a:tabLst>
                <a:tab pos="6413500" algn="l"/>
                <a:tab pos="6414135" algn="l"/>
              </a:tabLst>
            </a:pPr>
            <a:r>
              <a:rPr sz="2400" b="0" spc="-4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Plain</a:t>
            </a:r>
            <a:r>
              <a:rPr sz="2400" b="0" spc="-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7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Text</a:t>
            </a:r>
            <a:r>
              <a:rPr sz="2400" b="0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Content</a:t>
            </a:r>
            <a:r>
              <a:rPr sz="2400" b="0" spc="-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Control</a:t>
            </a:r>
            <a:endParaRPr sz="2400">
              <a:latin typeface="Franklin Gothic Medium"/>
              <a:cs typeface="Franklin Gothic Medium"/>
            </a:endParaRPr>
          </a:p>
          <a:p>
            <a:pPr marL="6413500" indent="-384810">
              <a:lnSpc>
                <a:spcPct val="100000"/>
              </a:lnSpc>
              <a:spcBef>
                <a:spcPts val="1035"/>
              </a:spcBef>
              <a:buChar char="■"/>
              <a:tabLst>
                <a:tab pos="6413500" algn="l"/>
                <a:tab pos="6414135" algn="l"/>
              </a:tabLst>
            </a:pPr>
            <a:r>
              <a:rPr sz="2400" b="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Picture</a:t>
            </a:r>
            <a:r>
              <a:rPr sz="2400" b="0" spc="-3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Content</a:t>
            </a:r>
            <a:r>
              <a:rPr sz="2400" b="0" spc="-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Control</a:t>
            </a:r>
            <a:endParaRPr sz="2400">
              <a:latin typeface="Franklin Gothic Medium"/>
              <a:cs typeface="Franklin Gothic Medium"/>
            </a:endParaRPr>
          </a:p>
          <a:p>
            <a:pPr marL="6413500" indent="-384810">
              <a:lnSpc>
                <a:spcPct val="100000"/>
              </a:lnSpc>
              <a:spcBef>
                <a:spcPts val="1019"/>
              </a:spcBef>
              <a:buChar char="■"/>
              <a:tabLst>
                <a:tab pos="6413500" algn="l"/>
                <a:tab pos="6414135" algn="l"/>
              </a:tabLst>
            </a:pPr>
            <a:r>
              <a:rPr sz="2400" b="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Building</a:t>
            </a:r>
            <a:r>
              <a:rPr sz="2400" b="0" spc="-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3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Block</a:t>
            </a:r>
            <a:r>
              <a:rPr sz="2400" b="0" spc="-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1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Gallery</a:t>
            </a:r>
            <a:r>
              <a:rPr sz="2400" b="0" spc="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Content</a:t>
            </a:r>
            <a:r>
              <a:rPr sz="2400" b="0" spc="-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Control</a:t>
            </a:r>
            <a:endParaRPr sz="2400">
              <a:latin typeface="Franklin Gothic Medium"/>
              <a:cs typeface="Franklin Gothic Medium"/>
            </a:endParaRPr>
          </a:p>
          <a:p>
            <a:pPr marL="6413500" indent="-384810">
              <a:lnSpc>
                <a:spcPct val="100000"/>
              </a:lnSpc>
              <a:spcBef>
                <a:spcPts val="1035"/>
              </a:spcBef>
              <a:buChar char="■"/>
              <a:tabLst>
                <a:tab pos="6413500" algn="l"/>
                <a:tab pos="6414135" algn="l"/>
              </a:tabLst>
            </a:pPr>
            <a:r>
              <a:rPr sz="2400" b="0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Check</a:t>
            </a:r>
            <a:r>
              <a:rPr sz="2400" b="0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4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Box</a:t>
            </a:r>
            <a:r>
              <a:rPr sz="2400" b="0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Content</a:t>
            </a:r>
            <a:r>
              <a:rPr sz="2400" b="0" spc="-1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Control</a:t>
            </a:r>
            <a:endParaRPr sz="2400">
              <a:latin typeface="Franklin Gothic Medium"/>
              <a:cs typeface="Franklin Gothic Medium"/>
            </a:endParaRPr>
          </a:p>
          <a:p>
            <a:pPr marL="6413500" indent="-384810">
              <a:lnSpc>
                <a:spcPct val="100000"/>
              </a:lnSpc>
              <a:spcBef>
                <a:spcPts val="1030"/>
              </a:spcBef>
              <a:buChar char="■"/>
              <a:tabLst>
                <a:tab pos="6413500" algn="l"/>
                <a:tab pos="6414135" algn="l"/>
              </a:tabLst>
            </a:pPr>
            <a:r>
              <a:rPr sz="2400" b="0" spc="-4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Combo</a:t>
            </a:r>
            <a:r>
              <a:rPr sz="2400" b="0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4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Box</a:t>
            </a:r>
            <a:r>
              <a:rPr sz="2400" b="0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Content</a:t>
            </a:r>
            <a:r>
              <a:rPr sz="2400" b="0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Control</a:t>
            </a:r>
            <a:endParaRPr sz="2400">
              <a:latin typeface="Franklin Gothic Medium"/>
              <a:cs typeface="Franklin Gothic Medium"/>
            </a:endParaRPr>
          </a:p>
          <a:p>
            <a:pPr marL="6413500" indent="-384810">
              <a:lnSpc>
                <a:spcPct val="100000"/>
              </a:lnSpc>
              <a:spcBef>
                <a:spcPts val="1025"/>
              </a:spcBef>
              <a:buChar char="■"/>
              <a:tabLst>
                <a:tab pos="6413500" algn="l"/>
                <a:tab pos="6414135" algn="l"/>
              </a:tabLst>
            </a:pPr>
            <a:r>
              <a:rPr sz="2400" b="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Drop-Down</a:t>
            </a:r>
            <a:r>
              <a:rPr sz="2400" b="0" spc="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List</a:t>
            </a:r>
            <a:r>
              <a:rPr sz="2400" b="0" spc="-1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Content</a:t>
            </a:r>
            <a:r>
              <a:rPr sz="2400" b="0" spc="-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Control</a:t>
            </a:r>
            <a:endParaRPr sz="2400">
              <a:latin typeface="Franklin Gothic Medium"/>
              <a:cs typeface="Franklin Gothic Medium"/>
            </a:endParaRPr>
          </a:p>
          <a:p>
            <a:pPr marL="6413500" indent="-384810">
              <a:lnSpc>
                <a:spcPct val="100000"/>
              </a:lnSpc>
              <a:spcBef>
                <a:spcPts val="1030"/>
              </a:spcBef>
              <a:buChar char="■"/>
              <a:tabLst>
                <a:tab pos="6413500" algn="l"/>
                <a:tab pos="6414135" algn="l"/>
              </a:tabLst>
            </a:pPr>
            <a:r>
              <a:rPr sz="2400" b="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Data</a:t>
            </a:r>
            <a:r>
              <a:rPr sz="2400" b="0" spc="-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5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Picker</a:t>
            </a:r>
            <a:r>
              <a:rPr sz="2400" b="0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Content</a:t>
            </a:r>
            <a:r>
              <a:rPr sz="2400" b="0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b="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Control</a:t>
            </a:r>
            <a:endParaRPr sz="2400">
              <a:latin typeface="Franklin Gothic Medium"/>
              <a:cs typeface="Franklin Gothic Medium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679448" y="3877817"/>
            <a:ext cx="1468120" cy="2289810"/>
            <a:chOff x="1679448" y="3877817"/>
            <a:chExt cx="1468120" cy="228981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79448" y="4573523"/>
              <a:ext cx="1467612" cy="159410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436622" y="3877817"/>
              <a:ext cx="228600" cy="653415"/>
            </a:xfrm>
            <a:custGeom>
              <a:avLst/>
              <a:gdLst/>
              <a:ahLst/>
              <a:cxnLst/>
              <a:rect l="l" t="t" r="r" b="b"/>
              <a:pathLst>
                <a:path w="228600" h="653414">
                  <a:moveTo>
                    <a:pt x="76193" y="425702"/>
                  </a:moveTo>
                  <a:lnTo>
                    <a:pt x="0" y="428243"/>
                  </a:lnTo>
                  <a:lnTo>
                    <a:pt x="121792" y="652906"/>
                  </a:lnTo>
                  <a:lnTo>
                    <a:pt x="208641" y="463803"/>
                  </a:lnTo>
                  <a:lnTo>
                    <a:pt x="77469" y="463803"/>
                  </a:lnTo>
                  <a:lnTo>
                    <a:pt x="76193" y="425702"/>
                  </a:lnTo>
                  <a:close/>
                </a:path>
                <a:path w="228600" h="653414">
                  <a:moveTo>
                    <a:pt x="114177" y="424435"/>
                  </a:moveTo>
                  <a:lnTo>
                    <a:pt x="76193" y="425702"/>
                  </a:lnTo>
                  <a:lnTo>
                    <a:pt x="77469" y="463803"/>
                  </a:lnTo>
                  <a:lnTo>
                    <a:pt x="115442" y="462533"/>
                  </a:lnTo>
                  <a:lnTo>
                    <a:pt x="114177" y="424435"/>
                  </a:lnTo>
                  <a:close/>
                </a:path>
                <a:path w="228600" h="653414">
                  <a:moveTo>
                    <a:pt x="228472" y="420623"/>
                  </a:moveTo>
                  <a:lnTo>
                    <a:pt x="114177" y="424435"/>
                  </a:lnTo>
                  <a:lnTo>
                    <a:pt x="115442" y="462533"/>
                  </a:lnTo>
                  <a:lnTo>
                    <a:pt x="77469" y="463803"/>
                  </a:lnTo>
                  <a:lnTo>
                    <a:pt x="208641" y="463803"/>
                  </a:lnTo>
                  <a:lnTo>
                    <a:pt x="228472" y="420623"/>
                  </a:lnTo>
                  <a:close/>
                </a:path>
                <a:path w="228600" h="653414">
                  <a:moveTo>
                    <a:pt x="100075" y="0"/>
                  </a:moveTo>
                  <a:lnTo>
                    <a:pt x="61975" y="1269"/>
                  </a:lnTo>
                  <a:lnTo>
                    <a:pt x="76193" y="425702"/>
                  </a:lnTo>
                  <a:lnTo>
                    <a:pt x="114177" y="424435"/>
                  </a:lnTo>
                  <a:lnTo>
                    <a:pt x="10007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8536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0594" y="627633"/>
            <a:ext cx="53193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5" dirty="0"/>
              <a:t>Свойства</a:t>
            </a:r>
            <a:r>
              <a:rPr spc="-70" dirty="0"/>
              <a:t> </a:t>
            </a:r>
            <a:r>
              <a:rPr spc="-60" dirty="0"/>
              <a:t>на</a:t>
            </a:r>
            <a:r>
              <a:rPr spc="-50" dirty="0"/>
              <a:t> </a:t>
            </a:r>
            <a:r>
              <a:rPr spc="-65" dirty="0"/>
              <a:t>контроли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50594" y="1596390"/>
            <a:ext cx="53778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95"/>
              </a:spcBef>
              <a:buFont typeface="Franklin Gothic Medium"/>
              <a:buChar char="■"/>
              <a:tabLst>
                <a:tab pos="396240" algn="l"/>
                <a:tab pos="396875" algn="l"/>
              </a:tabLst>
            </a:pPr>
            <a:r>
              <a:rPr sz="2800" b="1" spc="-185" dirty="0">
                <a:solidFill>
                  <a:srgbClr val="181B0D"/>
                </a:solidFill>
                <a:latin typeface="Arial"/>
                <a:cs typeface="Arial"/>
              </a:rPr>
              <a:t>Developer</a:t>
            </a:r>
            <a:r>
              <a:rPr sz="2800" b="1" spc="-10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800" b="1" spc="490" dirty="0">
                <a:solidFill>
                  <a:srgbClr val="181B0D"/>
                </a:solidFill>
                <a:latin typeface="Arial"/>
                <a:cs typeface="Arial"/>
              </a:rPr>
              <a:t>/</a:t>
            </a:r>
            <a:r>
              <a:rPr sz="2800" b="1" spc="-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800" b="1" spc="-225" dirty="0">
                <a:solidFill>
                  <a:srgbClr val="181B0D"/>
                </a:solidFill>
                <a:latin typeface="Arial"/>
                <a:cs typeface="Arial"/>
              </a:rPr>
              <a:t>Controls</a:t>
            </a:r>
            <a:r>
              <a:rPr sz="2800" b="1" spc="-11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800" b="1" spc="490" dirty="0">
                <a:solidFill>
                  <a:srgbClr val="181B0D"/>
                </a:solidFill>
                <a:latin typeface="Arial"/>
                <a:cs typeface="Arial"/>
              </a:rPr>
              <a:t>/</a:t>
            </a:r>
            <a:r>
              <a:rPr sz="2800" b="1" spc="-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800" b="1" spc="-175" dirty="0">
                <a:solidFill>
                  <a:srgbClr val="181B0D"/>
                </a:solidFill>
                <a:latin typeface="Arial"/>
                <a:cs typeface="Arial"/>
              </a:rPr>
              <a:t>Properties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3875" y="3006851"/>
            <a:ext cx="3200400" cy="33147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0476" y="413004"/>
            <a:ext cx="3247644" cy="6041136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5050535" y="2237231"/>
            <a:ext cx="2772410" cy="4150360"/>
            <a:chOff x="5050535" y="2237231"/>
            <a:chExt cx="2772410" cy="415036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50535" y="2237231"/>
              <a:ext cx="2772155" cy="414985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143" y="5529072"/>
              <a:ext cx="2188463" cy="85801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6172199" y="5145023"/>
              <a:ext cx="965835" cy="354965"/>
            </a:xfrm>
            <a:custGeom>
              <a:avLst/>
              <a:gdLst/>
              <a:ahLst/>
              <a:cxnLst/>
              <a:rect l="l" t="t" r="r" b="b"/>
              <a:pathLst>
                <a:path w="965834" h="354964">
                  <a:moveTo>
                    <a:pt x="3048" y="269366"/>
                  </a:moveTo>
                  <a:lnTo>
                    <a:pt x="0" y="354456"/>
                  </a:lnTo>
                  <a:lnTo>
                    <a:pt x="69976" y="305816"/>
                  </a:lnTo>
                  <a:lnTo>
                    <a:pt x="57384" y="298957"/>
                  </a:lnTo>
                  <a:lnTo>
                    <a:pt x="43052" y="298957"/>
                  </a:lnTo>
                  <a:lnTo>
                    <a:pt x="30352" y="298703"/>
                  </a:lnTo>
                  <a:lnTo>
                    <a:pt x="30644" y="284396"/>
                  </a:lnTo>
                  <a:lnTo>
                    <a:pt x="3048" y="269366"/>
                  </a:lnTo>
                  <a:close/>
                </a:path>
                <a:path w="965834" h="354964">
                  <a:moveTo>
                    <a:pt x="30644" y="284396"/>
                  </a:moveTo>
                  <a:lnTo>
                    <a:pt x="30352" y="298703"/>
                  </a:lnTo>
                  <a:lnTo>
                    <a:pt x="43052" y="298957"/>
                  </a:lnTo>
                  <a:lnTo>
                    <a:pt x="43210" y="291239"/>
                  </a:lnTo>
                  <a:lnTo>
                    <a:pt x="30644" y="284396"/>
                  </a:lnTo>
                  <a:close/>
                </a:path>
                <a:path w="965834" h="354964">
                  <a:moveTo>
                    <a:pt x="43210" y="291239"/>
                  </a:moveTo>
                  <a:lnTo>
                    <a:pt x="43052" y="298957"/>
                  </a:lnTo>
                  <a:lnTo>
                    <a:pt x="57384" y="298957"/>
                  </a:lnTo>
                  <a:lnTo>
                    <a:pt x="43210" y="291239"/>
                  </a:lnTo>
                  <a:close/>
                </a:path>
                <a:path w="965834" h="354964">
                  <a:moveTo>
                    <a:pt x="965580" y="0"/>
                  </a:moveTo>
                  <a:lnTo>
                    <a:pt x="36449" y="0"/>
                  </a:lnTo>
                  <a:lnTo>
                    <a:pt x="30644" y="284396"/>
                  </a:lnTo>
                  <a:lnTo>
                    <a:pt x="43210" y="291239"/>
                  </a:lnTo>
                  <a:lnTo>
                    <a:pt x="48895" y="12700"/>
                  </a:lnTo>
                  <a:lnTo>
                    <a:pt x="36449" y="12700"/>
                  </a:lnTo>
                  <a:lnTo>
                    <a:pt x="49149" y="253"/>
                  </a:lnTo>
                  <a:lnTo>
                    <a:pt x="965580" y="253"/>
                  </a:lnTo>
                  <a:lnTo>
                    <a:pt x="965580" y="0"/>
                  </a:lnTo>
                  <a:close/>
                </a:path>
                <a:path w="965834" h="354964">
                  <a:moveTo>
                    <a:pt x="49149" y="253"/>
                  </a:moveTo>
                  <a:lnTo>
                    <a:pt x="36449" y="12700"/>
                  </a:lnTo>
                  <a:lnTo>
                    <a:pt x="48895" y="12700"/>
                  </a:lnTo>
                  <a:lnTo>
                    <a:pt x="49149" y="253"/>
                  </a:lnTo>
                  <a:close/>
                </a:path>
                <a:path w="965834" h="354964">
                  <a:moveTo>
                    <a:pt x="965580" y="253"/>
                  </a:moveTo>
                  <a:lnTo>
                    <a:pt x="49149" y="253"/>
                  </a:lnTo>
                  <a:lnTo>
                    <a:pt x="48895" y="12700"/>
                  </a:lnTo>
                  <a:lnTo>
                    <a:pt x="965580" y="12700"/>
                  </a:lnTo>
                  <a:lnTo>
                    <a:pt x="965580" y="25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94093" y="2293747"/>
            <a:ext cx="4067175" cy="163004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396240" marR="5080" indent="-384175" algn="just">
              <a:lnSpc>
                <a:spcPct val="94000"/>
              </a:lnSpc>
              <a:spcBef>
                <a:spcPts val="245"/>
              </a:spcBef>
              <a:buChar char="■"/>
              <a:tabLst>
                <a:tab pos="396875" algn="l"/>
              </a:tabLst>
            </a:pPr>
            <a:r>
              <a:rPr sz="2000" spc="-3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Из</a:t>
            </a:r>
            <a:r>
              <a:rPr sz="2000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п</a:t>
            </a:r>
            <a:r>
              <a:rPr sz="200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о</a:t>
            </a:r>
            <a:r>
              <a:rPr sz="2000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лз</a:t>
            </a:r>
            <a:r>
              <a:rPr sz="2000" spc="-3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в</a:t>
            </a:r>
            <a:r>
              <a:rPr sz="200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ай</a:t>
            </a:r>
            <a:r>
              <a:rPr sz="2000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00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файла</a:t>
            </a:r>
            <a:r>
              <a:rPr sz="2000" spc="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000" b="1" spc="-250" dirty="0">
                <a:solidFill>
                  <a:srgbClr val="181B0D"/>
                </a:solidFill>
                <a:latin typeface="Arial"/>
                <a:cs typeface="Arial"/>
              </a:rPr>
              <a:t>G</a:t>
            </a:r>
            <a:r>
              <a:rPr sz="2000" b="1" spc="-114" dirty="0">
                <a:solidFill>
                  <a:srgbClr val="181B0D"/>
                </a:solidFill>
                <a:latin typeface="Arial"/>
                <a:cs typeface="Arial"/>
              </a:rPr>
              <a:t>r</a:t>
            </a:r>
            <a:r>
              <a:rPr sz="2000" b="1" spc="-50" dirty="0">
                <a:solidFill>
                  <a:srgbClr val="181B0D"/>
                </a:solidFill>
                <a:latin typeface="Arial"/>
                <a:cs typeface="Arial"/>
              </a:rPr>
              <a:t>a</a:t>
            </a:r>
            <a:r>
              <a:rPr sz="2000" b="1" spc="-195" dirty="0">
                <a:solidFill>
                  <a:srgbClr val="181B0D"/>
                </a:solidFill>
                <a:latin typeface="Arial"/>
                <a:cs typeface="Arial"/>
              </a:rPr>
              <a:t>m</a:t>
            </a:r>
            <a:r>
              <a:rPr sz="2000" b="1" spc="-160" dirty="0">
                <a:solidFill>
                  <a:srgbClr val="181B0D"/>
                </a:solidFill>
                <a:latin typeface="Arial"/>
                <a:cs typeface="Arial"/>
              </a:rPr>
              <a:t>o</a:t>
            </a:r>
            <a:r>
              <a:rPr sz="2000" b="1" spc="-50" dirty="0">
                <a:solidFill>
                  <a:srgbClr val="181B0D"/>
                </a:solidFill>
                <a:latin typeface="Arial"/>
                <a:cs typeface="Arial"/>
              </a:rPr>
              <a:t>ta</a:t>
            </a:r>
            <a:r>
              <a:rPr sz="2000" b="1" spc="-55" dirty="0">
                <a:solidFill>
                  <a:srgbClr val="181B0D"/>
                </a:solidFill>
                <a:latin typeface="Arial"/>
                <a:cs typeface="Arial"/>
              </a:rPr>
              <a:t>.</a:t>
            </a:r>
            <a:r>
              <a:rPr sz="2000" b="1" spc="-160" dirty="0">
                <a:solidFill>
                  <a:srgbClr val="181B0D"/>
                </a:solidFill>
                <a:latin typeface="Arial"/>
                <a:cs typeface="Arial"/>
              </a:rPr>
              <a:t>d</a:t>
            </a:r>
            <a:r>
              <a:rPr sz="2000" b="1" spc="-210" dirty="0">
                <a:solidFill>
                  <a:srgbClr val="181B0D"/>
                </a:solidFill>
                <a:latin typeface="Arial"/>
                <a:cs typeface="Arial"/>
              </a:rPr>
              <a:t>ocx</a:t>
            </a:r>
            <a:r>
              <a:rPr sz="2000" b="1" spc="-9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и  добави </a:t>
            </a:r>
            <a:r>
              <a:rPr sz="200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контроли </a:t>
            </a:r>
            <a:r>
              <a:rPr sz="2000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за: </a:t>
            </a:r>
            <a:r>
              <a:rPr sz="2000" spc="-4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текст, </a:t>
            </a:r>
            <a:r>
              <a:rPr sz="200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падащ </a:t>
            </a:r>
            <a:r>
              <a:rPr sz="2000" spc="-484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00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списък</a:t>
            </a:r>
            <a:r>
              <a:rPr sz="2000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000" spc="-3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и</a:t>
            </a:r>
            <a:r>
              <a:rPr sz="2000" spc="3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000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дата.</a:t>
            </a:r>
            <a:endParaRPr sz="2000">
              <a:latin typeface="Franklin Gothic Medium"/>
              <a:cs typeface="Franklin Gothic Medium"/>
            </a:endParaRPr>
          </a:p>
          <a:p>
            <a:pPr marL="396240" marR="33655" indent="-384175" algn="just">
              <a:lnSpc>
                <a:spcPts val="2260"/>
              </a:lnSpc>
              <a:spcBef>
                <a:spcPts val="1250"/>
              </a:spcBef>
              <a:buClr>
                <a:srgbClr val="181B0D"/>
              </a:buClr>
              <a:buFont typeface="Franklin Gothic Medium"/>
              <a:buChar char="■"/>
              <a:tabLst>
                <a:tab pos="461009" algn="l"/>
              </a:tabLst>
            </a:pPr>
            <a:r>
              <a:rPr dirty="0"/>
              <a:t>	</a:t>
            </a:r>
            <a:r>
              <a:rPr sz="2000" spc="-3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Запази документа </a:t>
            </a:r>
            <a:r>
              <a:rPr sz="2000" spc="-4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като </a:t>
            </a:r>
            <a:r>
              <a:rPr sz="2000" spc="-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шаблон </a:t>
            </a:r>
            <a:r>
              <a:rPr sz="2000" spc="1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- </a:t>
            </a:r>
            <a:r>
              <a:rPr sz="2000" spc="-484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000" b="1" spc="-135" dirty="0">
                <a:solidFill>
                  <a:srgbClr val="181B0D"/>
                </a:solidFill>
                <a:latin typeface="Arial"/>
                <a:cs typeface="Arial"/>
              </a:rPr>
              <a:t>Gramota.dotx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10756" y="0"/>
            <a:ext cx="3319272" cy="260604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60575" y="370331"/>
            <a:ext cx="4273296" cy="582320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8536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0594" y="627633"/>
            <a:ext cx="50914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90" dirty="0"/>
              <a:t>Защита</a:t>
            </a:r>
            <a:r>
              <a:rPr spc="-60" dirty="0"/>
              <a:t> на</a:t>
            </a:r>
            <a:r>
              <a:rPr spc="-40" dirty="0"/>
              <a:t> </a:t>
            </a:r>
            <a:r>
              <a:rPr spc="-75" dirty="0"/>
              <a:t>формуляр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80965" y="1585036"/>
            <a:ext cx="59220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95"/>
              </a:spcBef>
              <a:buFont typeface="Franklin Gothic Medium"/>
              <a:buChar char="■"/>
              <a:tabLst>
                <a:tab pos="396240" algn="l"/>
                <a:tab pos="396875" algn="l"/>
              </a:tabLst>
            </a:pPr>
            <a:r>
              <a:rPr sz="2800" b="1" spc="-204" dirty="0">
                <a:solidFill>
                  <a:srgbClr val="181B0D"/>
                </a:solidFill>
                <a:latin typeface="Arial"/>
                <a:cs typeface="Arial"/>
              </a:rPr>
              <a:t>D</a:t>
            </a:r>
            <a:r>
              <a:rPr sz="2800" b="1" spc="-150" dirty="0">
                <a:solidFill>
                  <a:srgbClr val="181B0D"/>
                </a:solidFill>
                <a:latin typeface="Arial"/>
                <a:cs typeface="Arial"/>
              </a:rPr>
              <a:t>e</a:t>
            </a:r>
            <a:r>
              <a:rPr sz="2800" b="1" spc="-340" dirty="0">
                <a:solidFill>
                  <a:srgbClr val="181B0D"/>
                </a:solidFill>
                <a:latin typeface="Arial"/>
                <a:cs typeface="Arial"/>
              </a:rPr>
              <a:t>v</a:t>
            </a:r>
            <a:r>
              <a:rPr sz="2800" b="1" spc="-160" dirty="0">
                <a:solidFill>
                  <a:srgbClr val="181B0D"/>
                </a:solidFill>
                <a:latin typeface="Arial"/>
                <a:cs typeface="Arial"/>
              </a:rPr>
              <a:t>e</a:t>
            </a:r>
            <a:r>
              <a:rPr sz="2800" b="1" spc="-60" dirty="0">
                <a:solidFill>
                  <a:srgbClr val="181B0D"/>
                </a:solidFill>
                <a:latin typeface="Arial"/>
                <a:cs typeface="Arial"/>
              </a:rPr>
              <a:t>l</a:t>
            </a:r>
            <a:r>
              <a:rPr sz="2800" b="1" spc="-200" dirty="0">
                <a:solidFill>
                  <a:srgbClr val="181B0D"/>
                </a:solidFill>
                <a:latin typeface="Arial"/>
                <a:cs typeface="Arial"/>
              </a:rPr>
              <a:t>op</a:t>
            </a:r>
            <a:r>
              <a:rPr sz="2800" b="1" spc="-175" dirty="0">
                <a:solidFill>
                  <a:srgbClr val="181B0D"/>
                </a:solidFill>
                <a:latin typeface="Arial"/>
                <a:cs typeface="Arial"/>
              </a:rPr>
              <a:t>e</a:t>
            </a:r>
            <a:r>
              <a:rPr sz="2800" b="1" spc="-170" dirty="0">
                <a:solidFill>
                  <a:srgbClr val="181B0D"/>
                </a:solidFill>
                <a:latin typeface="Arial"/>
                <a:cs typeface="Arial"/>
              </a:rPr>
              <a:t>r</a:t>
            </a:r>
            <a:r>
              <a:rPr sz="2800" b="1" spc="-1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800" b="1" spc="490" dirty="0">
                <a:solidFill>
                  <a:srgbClr val="181B0D"/>
                </a:solidFill>
                <a:latin typeface="Arial"/>
                <a:cs typeface="Arial"/>
              </a:rPr>
              <a:t>/</a:t>
            </a:r>
            <a:r>
              <a:rPr sz="2800" b="1" spc="-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800" b="1" spc="-305" dirty="0">
                <a:solidFill>
                  <a:srgbClr val="181B0D"/>
                </a:solidFill>
                <a:latin typeface="Arial"/>
                <a:cs typeface="Arial"/>
              </a:rPr>
              <a:t>P</a:t>
            </a:r>
            <a:r>
              <a:rPr sz="2800" b="1" spc="-204" dirty="0">
                <a:solidFill>
                  <a:srgbClr val="181B0D"/>
                </a:solidFill>
                <a:latin typeface="Arial"/>
                <a:cs typeface="Arial"/>
              </a:rPr>
              <a:t>r</a:t>
            </a:r>
            <a:r>
              <a:rPr sz="2800" b="1" spc="-275" dirty="0">
                <a:solidFill>
                  <a:srgbClr val="181B0D"/>
                </a:solidFill>
                <a:latin typeface="Arial"/>
                <a:cs typeface="Arial"/>
              </a:rPr>
              <a:t>o</a:t>
            </a:r>
            <a:r>
              <a:rPr sz="2800" b="1" spc="-120" dirty="0">
                <a:solidFill>
                  <a:srgbClr val="181B0D"/>
                </a:solidFill>
                <a:latin typeface="Arial"/>
                <a:cs typeface="Arial"/>
              </a:rPr>
              <a:t>t</a:t>
            </a:r>
            <a:r>
              <a:rPr sz="2800" b="1" spc="-145" dirty="0">
                <a:solidFill>
                  <a:srgbClr val="181B0D"/>
                </a:solidFill>
                <a:latin typeface="Arial"/>
                <a:cs typeface="Arial"/>
              </a:rPr>
              <a:t>ect</a:t>
            </a:r>
            <a:r>
              <a:rPr sz="2800" b="1" spc="-10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800" b="1" spc="490" dirty="0">
                <a:solidFill>
                  <a:srgbClr val="181B0D"/>
                </a:solidFill>
                <a:latin typeface="Arial"/>
                <a:cs typeface="Arial"/>
              </a:rPr>
              <a:t>/</a:t>
            </a:r>
            <a:r>
              <a:rPr sz="2800" b="1" spc="-85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800" b="1" spc="-350" dirty="0">
                <a:solidFill>
                  <a:srgbClr val="181B0D"/>
                </a:solidFill>
                <a:latin typeface="Arial"/>
                <a:cs typeface="Arial"/>
              </a:rPr>
              <a:t>R</a:t>
            </a:r>
            <a:r>
              <a:rPr sz="2800" b="1" spc="-180" dirty="0">
                <a:solidFill>
                  <a:srgbClr val="181B0D"/>
                </a:solidFill>
                <a:latin typeface="Arial"/>
                <a:cs typeface="Arial"/>
              </a:rPr>
              <a:t>e</a:t>
            </a:r>
            <a:r>
              <a:rPr sz="2800" b="1" spc="-165" dirty="0">
                <a:solidFill>
                  <a:srgbClr val="181B0D"/>
                </a:solidFill>
                <a:latin typeface="Arial"/>
                <a:cs typeface="Arial"/>
              </a:rPr>
              <a:t>s</a:t>
            </a:r>
            <a:r>
              <a:rPr sz="2800" b="1" spc="-65" dirty="0">
                <a:solidFill>
                  <a:srgbClr val="181B0D"/>
                </a:solidFill>
                <a:latin typeface="Arial"/>
                <a:cs typeface="Arial"/>
              </a:rPr>
              <a:t>t</a:t>
            </a:r>
            <a:r>
              <a:rPr sz="2800" b="1" spc="-160" dirty="0">
                <a:solidFill>
                  <a:srgbClr val="181B0D"/>
                </a:solidFill>
                <a:latin typeface="Arial"/>
                <a:cs typeface="Arial"/>
              </a:rPr>
              <a:t>rict</a:t>
            </a:r>
            <a:r>
              <a:rPr sz="2800" b="1" spc="-100" dirty="0">
                <a:solidFill>
                  <a:srgbClr val="181B0D"/>
                </a:solidFill>
                <a:latin typeface="Arial"/>
                <a:cs typeface="Arial"/>
              </a:rPr>
              <a:t> </a:t>
            </a:r>
            <a:r>
              <a:rPr sz="2800" b="1" spc="-325" dirty="0">
                <a:solidFill>
                  <a:srgbClr val="181B0D"/>
                </a:solidFill>
                <a:latin typeface="Arial"/>
                <a:cs typeface="Arial"/>
              </a:rPr>
              <a:t>E</a:t>
            </a:r>
            <a:r>
              <a:rPr sz="2800" b="1" spc="-235" dirty="0">
                <a:solidFill>
                  <a:srgbClr val="181B0D"/>
                </a:solidFill>
                <a:latin typeface="Arial"/>
                <a:cs typeface="Arial"/>
              </a:rPr>
              <a:t>d</a:t>
            </a:r>
            <a:r>
              <a:rPr sz="2800" b="1" spc="-105" dirty="0">
                <a:solidFill>
                  <a:srgbClr val="181B0D"/>
                </a:solidFill>
                <a:latin typeface="Arial"/>
                <a:cs typeface="Arial"/>
              </a:rPr>
              <a:t>i</a:t>
            </a:r>
            <a:r>
              <a:rPr sz="2800" b="1" spc="-65" dirty="0">
                <a:solidFill>
                  <a:srgbClr val="181B0D"/>
                </a:solidFill>
                <a:latin typeface="Arial"/>
                <a:cs typeface="Arial"/>
              </a:rPr>
              <a:t>t</a:t>
            </a:r>
            <a:r>
              <a:rPr sz="2800" b="1" spc="-110" dirty="0">
                <a:solidFill>
                  <a:srgbClr val="181B0D"/>
                </a:solidFill>
                <a:latin typeface="Arial"/>
                <a:cs typeface="Arial"/>
              </a:rPr>
              <a:t>i</a:t>
            </a:r>
            <a:r>
              <a:rPr sz="2800" b="1" spc="-225" dirty="0">
                <a:solidFill>
                  <a:srgbClr val="181B0D"/>
                </a:solidFill>
                <a:latin typeface="Arial"/>
                <a:cs typeface="Arial"/>
              </a:rPr>
              <a:t>n</a:t>
            </a:r>
            <a:r>
              <a:rPr sz="2800" b="1" spc="-340" dirty="0">
                <a:solidFill>
                  <a:srgbClr val="181B0D"/>
                </a:solidFill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114044" y="1659635"/>
            <a:ext cx="8491855" cy="4724400"/>
            <a:chOff x="1114044" y="1659635"/>
            <a:chExt cx="8491855" cy="472440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14044" y="1659635"/>
              <a:ext cx="3104387" cy="47244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33515" y="3470147"/>
              <a:ext cx="3572255" cy="271119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78579" y="5693664"/>
              <a:ext cx="2496312" cy="23469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90588" y="2314955"/>
              <a:ext cx="1095755" cy="94335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18432" y="2165603"/>
              <a:ext cx="2872740" cy="26974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38144" y="3320796"/>
            <a:ext cx="5736336" cy="250545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788032" y="2425446"/>
            <a:ext cx="98069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10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2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Зад.</a:t>
            </a:r>
            <a:r>
              <a:rPr sz="2400" spc="-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1</a:t>
            </a:r>
            <a:r>
              <a:rPr sz="2400" spc="1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Създайте</a:t>
            </a:r>
            <a:r>
              <a:rPr sz="2400" spc="3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spc="-4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формуляр</a:t>
            </a:r>
            <a:r>
              <a:rPr sz="240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spc="-6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като</a:t>
            </a:r>
            <a:r>
              <a:rPr sz="2400" spc="1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spc="-4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показания</a:t>
            </a:r>
            <a:r>
              <a:rPr sz="2400" spc="4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– </a:t>
            </a:r>
            <a:r>
              <a:rPr sz="2400" spc="-50" dirty="0">
                <a:solidFill>
                  <a:srgbClr val="181B0D"/>
                </a:solidFill>
                <a:latin typeface="Franklin Gothic Medium"/>
                <a:cs typeface="Franklin Gothic Medium"/>
              </a:rPr>
              <a:t>форматирайте</a:t>
            </a:r>
            <a:r>
              <a:rPr sz="2400" spc="5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по</a:t>
            </a:r>
            <a:r>
              <a:rPr sz="2400" spc="-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Franklin Gothic Medium"/>
                <a:cs typeface="Franklin Gothic Medium"/>
              </a:rPr>
              <a:t>желание</a:t>
            </a:r>
            <a:endParaRPr sz="2400">
              <a:latin typeface="Franklin Gothic Medium"/>
              <a:cs typeface="Franklin Gothic Medium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9052" y="0"/>
            <a:ext cx="3172968" cy="24917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215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Franklin Gothic Medium</vt:lpstr>
      <vt:lpstr>Office Theme</vt:lpstr>
      <vt:lpstr>ФОРМУЛЯРИ - FORMS</vt:lpstr>
      <vt:lpstr>Какво знаем до тук?</vt:lpstr>
      <vt:lpstr>Формуляр</vt:lpstr>
      <vt:lpstr>Настройки на средата File/Options/Customize Ribbon/Main Tabs/Developer</vt:lpstr>
      <vt:lpstr>Контроли</vt:lpstr>
      <vt:lpstr>Свойства на контроли</vt:lpstr>
      <vt:lpstr>PowerPoint Presentation</vt:lpstr>
      <vt:lpstr>Защита на формуляр</vt:lpstr>
      <vt:lpstr>PowerPoint Presentation</vt:lpstr>
      <vt:lpstr>PowerPoint Presentation</vt:lpstr>
      <vt:lpstr>PowerPoint Presentation</vt:lpstr>
      <vt:lpstr>Други инструменти за формуляри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Формуляри</dc:title>
  <dc:creator>Tatyana Vidolova</dc:creator>
  <cp:lastModifiedBy>Валентина Тодорова</cp:lastModifiedBy>
  <cp:revision>1</cp:revision>
  <dcterms:created xsi:type="dcterms:W3CDTF">2021-11-30T13:57:19Z</dcterms:created>
  <dcterms:modified xsi:type="dcterms:W3CDTF">2021-11-30T14:06:51Z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2021-11-30T00:00:00Z</vt:filetime>
  </property>
</Properties>
</file>