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1876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76" y="0"/>
                </a:moveTo>
                <a:lnTo>
                  <a:pt x="2869311" y="0"/>
                </a:lnTo>
                <a:lnTo>
                  <a:pt x="2869311" y="4023360"/>
                </a:lnTo>
                <a:lnTo>
                  <a:pt x="2869311" y="4024630"/>
                </a:lnTo>
                <a:lnTo>
                  <a:pt x="983754" y="4024630"/>
                </a:lnTo>
                <a:lnTo>
                  <a:pt x="983754" y="4023360"/>
                </a:lnTo>
                <a:lnTo>
                  <a:pt x="0" y="4023360"/>
                </a:lnTo>
                <a:lnTo>
                  <a:pt x="0" y="4024630"/>
                </a:lnTo>
                <a:lnTo>
                  <a:pt x="0" y="4409440"/>
                </a:lnTo>
                <a:lnTo>
                  <a:pt x="3275076" y="4409440"/>
                </a:lnTo>
                <a:lnTo>
                  <a:pt x="3275076" y="4024630"/>
                </a:lnTo>
                <a:lnTo>
                  <a:pt x="3275076" y="4023360"/>
                </a:lnTo>
                <a:lnTo>
                  <a:pt x="3275076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2855" y="743712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4441" y="0"/>
                </a:moveTo>
                <a:lnTo>
                  <a:pt x="0" y="0"/>
                </a:lnTo>
                <a:lnTo>
                  <a:pt x="0" y="4408932"/>
                </a:lnTo>
                <a:lnTo>
                  <a:pt x="405701" y="4408932"/>
                </a:lnTo>
                <a:lnTo>
                  <a:pt x="405701" y="384428"/>
                </a:lnTo>
                <a:lnTo>
                  <a:pt x="3275076" y="385825"/>
                </a:lnTo>
                <a:lnTo>
                  <a:pt x="3274619" y="288053"/>
                </a:lnTo>
                <a:lnTo>
                  <a:pt x="3274897" y="97700"/>
                </a:lnTo>
                <a:lnTo>
                  <a:pt x="3274441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594" y="627633"/>
            <a:ext cx="9290811" cy="1294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0594" y="2045335"/>
            <a:ext cx="9290811" cy="151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72561" y="6561149"/>
            <a:ext cx="3124200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641" y="2209800"/>
            <a:ext cx="9554718" cy="1937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4995"/>
              </a:lnSpc>
              <a:spcBef>
                <a:spcPts val="105"/>
              </a:spcBef>
            </a:pPr>
            <a:r>
              <a:rPr spc="50" dirty="0"/>
              <a:t>АРХИВИРАНЕ И</a:t>
            </a:r>
            <a:r>
              <a:rPr lang="en-US" spc="50" dirty="0"/>
              <a:t> </a:t>
            </a:r>
            <a:br>
              <a:rPr lang="en-US" spc="50" dirty="0"/>
            </a:br>
            <a:r>
              <a:rPr spc="50" dirty="0"/>
              <a:t>КОМПРЕ</a:t>
            </a:r>
            <a:r>
              <a:rPr lang="bg-BG" spc="50" dirty="0"/>
              <a:t>СИРАНЕ</a:t>
            </a:r>
            <a:br>
              <a:rPr lang="bg-BG" spc="50" dirty="0"/>
            </a:br>
            <a:r>
              <a:rPr spc="50" dirty="0"/>
              <a:t>НА ДАННИ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35024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Архивиране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311249"/>
            <a:ext cx="103632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ts val="2790"/>
              </a:lnSpc>
              <a:spcBef>
                <a:spcPts val="10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Процес, при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който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файл се прехвърля в нов файл с друг формат (наречен архив) с цел с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ъздава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не на </a:t>
            </a:r>
            <a:r>
              <a:rPr lang="en-US"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резервн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о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копи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е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о</a:t>
            </a:r>
            <a:r>
              <a:rPr lang="bg-BG"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ригиналния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файл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400" y="4378049"/>
            <a:ext cx="4447032" cy="178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83030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Необходимост от архивиране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2045335"/>
            <a:ext cx="6245606" cy="15081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2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Предпазване при наличие на вируси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2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При повреда на твърдия диск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Срив в софтуера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3429000"/>
            <a:ext cx="5856732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50" dirty="0"/>
              <a:t>Архивиране на данните от  операционната система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2539237"/>
            <a:ext cx="1370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80" dirty="0">
                <a:solidFill>
                  <a:srgbClr val="181B0D"/>
                </a:solidFill>
                <a:latin typeface="Arial"/>
                <a:cs typeface="Arial"/>
              </a:rPr>
              <a:t>Backup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5768" y="2286000"/>
            <a:ext cx="5045964" cy="406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0952" y="3547871"/>
            <a:ext cx="4148328" cy="2802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51026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Разархивиране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104224"/>
            <a:ext cx="5562600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00"/>
              </a:spcBef>
            </a:pPr>
            <a:r>
              <a:rPr sz="3000" kern="0" spc="50" dirty="0">
                <a:solidFill>
                  <a:srgbClr val="181B0D"/>
                </a:solidFill>
                <a:latin typeface="Arial"/>
                <a:cs typeface="Arial"/>
              </a:rPr>
              <a:t>Определение</a:t>
            </a:r>
            <a:endParaRPr sz="3000" kern="0" spc="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 kern="0" spc="50" dirty="0">
              <a:latin typeface="Arial"/>
              <a:cs typeface="Arial"/>
            </a:endParaRPr>
          </a:p>
          <a:p>
            <a:pPr marL="396240" marR="5080" indent="-384175">
              <a:lnSpc>
                <a:spcPts val="2700"/>
              </a:lnSpc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Процес на възстановяване  на оригиналния файл от</a:t>
            </a:r>
            <a:endParaRPr sz="2400" kern="0" spc="50" dirty="0">
              <a:latin typeface="Arial"/>
              <a:cs typeface="Arial"/>
            </a:endParaRPr>
          </a:p>
          <a:p>
            <a:pPr marL="396240">
              <a:lnSpc>
                <a:spcPts val="2650"/>
              </a:lnSpc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копието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архива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4507" y="1938909"/>
            <a:ext cx="608258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kern="0" spc="50" dirty="0">
                <a:solidFill>
                  <a:srgbClr val="181B0D"/>
                </a:solidFill>
                <a:latin typeface="Arial"/>
                <a:cs typeface="Arial"/>
              </a:rPr>
              <a:t>Специализирани програми</a:t>
            </a:r>
            <a:endParaRPr sz="3000" kern="0" spc="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9320" y="2683637"/>
            <a:ext cx="3101416" cy="172803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55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WinZip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5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WinRar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4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Win Ace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5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Power Archiver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23654" y="2683637"/>
            <a:ext cx="2050147" cy="12945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55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Bandizip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5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7-Zip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4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IzArc</a:t>
            </a:r>
            <a:endParaRPr sz="2400" kern="0" spc="50" dirty="0">
              <a:latin typeface="Arial"/>
              <a:cs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FBD63C-E1A0-42D9-B103-FA79E414E89B}"/>
              </a:ext>
            </a:extLst>
          </p:cNvPr>
          <p:cNvGrpSpPr/>
          <p:nvPr/>
        </p:nvGrpSpPr>
        <p:grpSpPr>
          <a:xfrm>
            <a:off x="1359014" y="5334000"/>
            <a:ext cx="10114787" cy="1001394"/>
            <a:chOff x="979932" y="5466588"/>
            <a:chExt cx="10114787" cy="1001394"/>
          </a:xfrm>
        </p:grpSpPr>
        <p:sp>
          <p:nvSpPr>
            <p:cNvPr id="8" name="object 8"/>
            <p:cNvSpPr/>
            <p:nvPr/>
          </p:nvSpPr>
          <p:spPr>
            <a:xfrm>
              <a:off x="2029967" y="5682996"/>
              <a:ext cx="2098548" cy="591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9932" y="5620511"/>
              <a:ext cx="717804" cy="662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09888" y="5628132"/>
              <a:ext cx="1173479" cy="697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45495" y="5631179"/>
              <a:ext cx="649224" cy="649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5864" y="5620511"/>
              <a:ext cx="693420" cy="6934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4232147" y="5466588"/>
              <a:ext cx="3601720" cy="1001394"/>
              <a:chOff x="4232147" y="5466588"/>
              <a:chExt cx="3601720" cy="1001394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6033515" y="5652516"/>
                <a:ext cx="1799843" cy="65379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232147" y="5466588"/>
                <a:ext cx="1764792" cy="100126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10515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 sz="4000" spc="-120" dirty="0"/>
              <a:t>Основни ф</a:t>
            </a:r>
            <a:r>
              <a:rPr sz="4000" spc="-120" dirty="0" err="1"/>
              <a:t>ун</a:t>
            </a:r>
            <a:r>
              <a:rPr sz="4000" spc="-105" dirty="0" err="1"/>
              <a:t>к</a:t>
            </a:r>
            <a:r>
              <a:rPr sz="4000" spc="-160" dirty="0" err="1"/>
              <a:t>ции</a:t>
            </a:r>
            <a:r>
              <a:rPr lang="bg-BG" sz="4000" spc="-160" dirty="0"/>
              <a:t> на архивиращите програми</a:t>
            </a:r>
            <a:endParaRPr sz="4000"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1066800" y="2160068"/>
            <a:ext cx="4721606" cy="2715487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Създаване на архив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Добавяне на нови файлове</a:t>
            </a:r>
            <a:endParaRPr sz="2400" kern="0" spc="50" dirty="0">
              <a:latin typeface="Arial"/>
              <a:cs typeface="Arial"/>
            </a:endParaRPr>
          </a:p>
          <a:p>
            <a:pPr marL="396240" marR="231775" indent="-384175">
              <a:lnSpc>
                <a:spcPts val="2700"/>
              </a:lnSpc>
              <a:spcBef>
                <a:spcPts val="127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Подмяна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архивирани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 файлове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ts val="2800"/>
              </a:lnSpc>
              <a:spcBef>
                <a:spcPts val="96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Изтриване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архивирани</a:t>
            </a:r>
            <a:endParaRPr sz="2400" kern="0" spc="50" dirty="0">
              <a:latin typeface="Arial"/>
              <a:cs typeface="Arial"/>
            </a:endParaRPr>
          </a:p>
          <a:p>
            <a:pPr marL="396240">
              <a:lnSpc>
                <a:spcPts val="2800"/>
              </a:lnSpc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файлове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6576" y="2289175"/>
            <a:ext cx="5450624" cy="25776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6240" marR="278765" indent="-384175">
              <a:lnSpc>
                <a:spcPts val="2700"/>
              </a:lnSpc>
              <a:spcBef>
                <a:spcPts val="34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Преместване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архивирани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 файлове</a:t>
            </a:r>
            <a:endParaRPr sz="2400" kern="0" spc="50" dirty="0">
              <a:latin typeface="Arial"/>
              <a:cs typeface="Arial"/>
            </a:endParaRPr>
          </a:p>
          <a:p>
            <a:pPr marL="396240" marR="541655" indent="-384175">
              <a:lnSpc>
                <a:spcPts val="2700"/>
              </a:lnSpc>
              <a:spcBef>
                <a:spcPts val="12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Справка за съдържанието на  архива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96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Тестване на създаден архив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Извличане на файлове от архива</a:t>
            </a:r>
            <a:endParaRPr sz="2400" kern="0" spc="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54074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Компресиране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736597"/>
            <a:ext cx="502920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00"/>
              </a:spcBef>
            </a:pPr>
            <a:r>
              <a:rPr sz="3000" kern="0" spc="50" dirty="0">
                <a:solidFill>
                  <a:srgbClr val="181B0D"/>
                </a:solidFill>
                <a:latin typeface="Arial"/>
                <a:cs typeface="Arial"/>
              </a:rPr>
              <a:t>Определение</a:t>
            </a:r>
            <a:endParaRPr sz="3000" kern="0" spc="50" dirty="0">
              <a:latin typeface="Arial"/>
              <a:cs typeface="Arial"/>
            </a:endParaRPr>
          </a:p>
          <a:p>
            <a:pPr marL="396240" marR="5080" indent="-384175">
              <a:lnSpc>
                <a:spcPts val="2700"/>
              </a:lnSpc>
              <a:spcBef>
                <a:spcPts val="12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Намалява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не на общия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обем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kern="0" spc="50" dirty="0" err="1">
                <a:solidFill>
                  <a:srgbClr val="181B0D"/>
                </a:solidFill>
                <a:latin typeface="Arial"/>
                <a:cs typeface="Arial"/>
              </a:rPr>
              <a:t>данните</a:t>
            </a:r>
            <a:r>
              <a:rPr lang="bg-BG" sz="2400" kern="0" spc="50" dirty="0">
                <a:solidFill>
                  <a:srgbClr val="181B0D"/>
                </a:solidFill>
                <a:latin typeface="Arial"/>
                <a:cs typeface="Arial"/>
              </a:rPr>
              <a:t>, съдържащи се в даден файл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2868" y="1736597"/>
            <a:ext cx="22307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kern="0" spc="50" dirty="0">
                <a:solidFill>
                  <a:srgbClr val="181B0D"/>
                </a:solidFill>
                <a:latin typeface="Arial"/>
                <a:cs typeface="Arial"/>
              </a:rPr>
              <a:t>Видове</a:t>
            </a:r>
            <a:endParaRPr sz="3000" kern="0" spc="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3438" y="2588641"/>
            <a:ext cx="5029200" cy="25250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63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Без загуба на данни</a:t>
            </a:r>
            <a:endParaRPr sz="2400" kern="0" spc="50" dirty="0">
              <a:latin typeface="Arial"/>
              <a:cs typeface="Arial"/>
            </a:endParaRPr>
          </a:p>
          <a:p>
            <a:pPr marL="927100" marR="861694" lvl="1" indent="-384175">
              <a:lnSpc>
                <a:spcPts val="2700"/>
              </a:lnSpc>
              <a:spcBef>
                <a:spcPts val="770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kern="0" spc="50" dirty="0">
                <a:solidFill>
                  <a:srgbClr val="181B0D"/>
                </a:solidFill>
                <a:latin typeface="Arial"/>
                <a:cs typeface="Arial"/>
              </a:rPr>
              <a:t>Премахване на  повторенията</a:t>
            </a:r>
            <a:endParaRPr sz="2400" kern="0" spc="5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96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kern="0" spc="50" dirty="0">
                <a:solidFill>
                  <a:srgbClr val="181B0D"/>
                </a:solidFill>
                <a:latin typeface="Arial"/>
                <a:cs typeface="Arial"/>
              </a:rPr>
              <a:t>Със загуба на данни</a:t>
            </a:r>
            <a:endParaRPr sz="2400" kern="0" spc="50" dirty="0">
              <a:latin typeface="Arial"/>
              <a:cs typeface="Arial"/>
            </a:endParaRPr>
          </a:p>
          <a:p>
            <a:pPr marL="927100" lvl="1" indent="-384175">
              <a:lnSpc>
                <a:spcPts val="2790"/>
              </a:lnSpc>
              <a:spcBef>
                <a:spcPts val="530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kern="0" spc="50" dirty="0">
                <a:solidFill>
                  <a:srgbClr val="181B0D"/>
                </a:solidFill>
                <a:latin typeface="Arial"/>
                <a:cs typeface="Arial"/>
              </a:rPr>
              <a:t>Чрез елиминиране на</a:t>
            </a:r>
            <a:endParaRPr sz="2400" kern="0" spc="50" dirty="0">
              <a:latin typeface="Arial"/>
              <a:cs typeface="Arial"/>
            </a:endParaRPr>
          </a:p>
          <a:p>
            <a:pPr marL="927100">
              <a:lnSpc>
                <a:spcPts val="2790"/>
              </a:lnSpc>
            </a:pPr>
            <a:r>
              <a:rPr sz="2400" i="1" kern="0" spc="50" dirty="0">
                <a:solidFill>
                  <a:srgbClr val="181B0D"/>
                </a:solidFill>
                <a:latin typeface="Arial"/>
                <a:cs typeface="Arial"/>
              </a:rPr>
              <a:t>излишни данни</a:t>
            </a:r>
            <a:endParaRPr sz="2400" kern="0" spc="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2683" y="4440935"/>
            <a:ext cx="3870960" cy="214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4218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Де</a:t>
            </a:r>
            <a:r>
              <a:rPr spc="-130" dirty="0"/>
              <a:t>к</a:t>
            </a:r>
            <a:r>
              <a:rPr spc="-110" dirty="0"/>
              <a:t>омпресиране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2286000"/>
            <a:ext cx="93713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ts val="2760"/>
              </a:lnSpc>
              <a:spcBef>
                <a:spcPts val="10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Възстановяване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компресираната </a:t>
            </a: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информация </a:t>
            </a:r>
            <a:r>
              <a:rPr sz="2400" spc="-20" dirty="0">
                <a:solidFill>
                  <a:srgbClr val="181B0D"/>
                </a:solidFill>
                <a:latin typeface="Arial"/>
                <a:cs typeface="Arial"/>
              </a:rPr>
              <a:t>в</a:t>
            </a:r>
            <a:r>
              <a:rPr sz="2400" spc="1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първоначалния</a:t>
            </a:r>
            <a:endParaRPr sz="2400" dirty="0">
              <a:latin typeface="Arial"/>
              <a:cs typeface="Arial"/>
            </a:endParaRPr>
          </a:p>
          <a:p>
            <a:pPr marL="396240">
              <a:lnSpc>
                <a:spcPts val="2760"/>
              </a:lnSpc>
            </a:pPr>
            <a:r>
              <a:rPr sz="2400" spc="-45" dirty="0">
                <a:solidFill>
                  <a:srgbClr val="181B0D"/>
                </a:solidFill>
                <a:latin typeface="Arimo"/>
                <a:cs typeface="Arimo"/>
              </a:rPr>
              <a:t>ѝ</a:t>
            </a:r>
            <a:r>
              <a:rPr sz="2400" spc="-75" dirty="0">
                <a:solidFill>
                  <a:srgbClr val="181B0D"/>
                </a:solidFill>
                <a:latin typeface="Arimo"/>
                <a:cs typeface="Arimo"/>
              </a:rPr>
              <a:t>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вид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E48C42C-3D0B-4A74-A3D2-DEB6571B3EB6}"/>
              </a:ext>
            </a:extLst>
          </p:cNvPr>
          <p:cNvSpPr txBox="1"/>
          <p:nvPr/>
        </p:nvSpPr>
        <p:spPr>
          <a:xfrm>
            <a:off x="1577109" y="3988067"/>
            <a:ext cx="937133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ts val="2760"/>
              </a:lnSpc>
              <a:spcBef>
                <a:spcPts val="100"/>
              </a:spcBef>
              <a:buChar char="■"/>
              <a:tabLst>
                <a:tab pos="396240" algn="l"/>
                <a:tab pos="396875" algn="l"/>
              </a:tabLst>
            </a:pPr>
            <a:r>
              <a:rPr lang="bg-BG" sz="2400" spc="-100" dirty="0">
                <a:solidFill>
                  <a:srgbClr val="181B0D"/>
                </a:solidFill>
                <a:latin typeface="Arial"/>
                <a:cs typeface="Arial"/>
              </a:rPr>
              <a:t>Най-често срещаните формати на компресирани (архивирани) файлове са: </a:t>
            </a:r>
            <a:r>
              <a:rPr lang="en-US" sz="2400" b="1" i="1" spc="-100" dirty="0">
                <a:solidFill>
                  <a:srgbClr val="181B0D"/>
                </a:solidFill>
                <a:latin typeface="Arial"/>
                <a:cs typeface="Arial"/>
              </a:rPr>
              <a:t>RAR, ZIP, 7z, TAR, ACE, ARC, ISO</a:t>
            </a:r>
            <a:r>
              <a:rPr lang="bg-BG" sz="2400" b="1" i="1" spc="-100" dirty="0">
                <a:solidFill>
                  <a:srgbClr val="181B0D"/>
                </a:solidFill>
                <a:latin typeface="Arial"/>
                <a:cs typeface="Arial"/>
              </a:rPr>
              <a:t> и др.</a:t>
            </a:r>
            <a:endParaRPr sz="2400" b="1" i="1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83418-D968-4FF2-8B74-B5DEEDFF5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30" b="61111" l="23125" r="40000">
                        <a14:foregroundMark x1="28802" y1="52870" x2="28802" y2="52870"/>
                        <a14:foregroundMark x1="31667" y1="52500" x2="31667" y2="52500"/>
                        <a14:foregroundMark x1="37500" y1="53426" x2="37500" y2="53426"/>
                        <a14:foregroundMark x1="37240" y1="47315" x2="37240" y2="47315"/>
                        <a14:foregroundMark x1="37448" y1="43704" x2="37448" y2="43704"/>
                        <a14:foregroundMark x1="35260" y1="40463" x2="35260" y2="40463"/>
                        <a14:foregroundMark x1="40208" y1="41204" x2="40208" y2="41204"/>
                        <a14:foregroundMark x1="39010" y1="57500" x2="39010" y2="57500"/>
                        <a14:foregroundMark x1="35052" y1="58333" x2="35052" y2="58333"/>
                        <a14:foregroundMark x1="32865" y1="58333" x2="32865" y2="58333"/>
                        <a14:foregroundMark x1="28854" y1="58333" x2="28854" y2="58333"/>
                        <a14:foregroundMark x1="25625" y1="57963" x2="25625" y2="57963"/>
                        <a14:foregroundMark x1="23281" y1="57222" x2="23281" y2="57222"/>
                        <a14:foregroundMark x1="23906" y1="51667" x2="23906" y2="51667"/>
                        <a14:foregroundMark x1="23854" y1="47222" x2="23854" y2="47222"/>
                        <a14:foregroundMark x1="24010" y1="43241" x2="24010" y2="43241"/>
                        <a14:foregroundMark x1="24688" y1="40463" x2="24688" y2="40463"/>
                        <a14:foregroundMark x1="25521" y1="39907" x2="25521" y2="39907"/>
                        <a14:foregroundMark x1="32031" y1="39907" x2="32031" y2="39907"/>
                        <a14:foregroundMark x1="29219" y1="39722" x2="29219" y2="39722"/>
                        <a14:foregroundMark x1="27135" y1="59259" x2="27135" y2="59259"/>
                        <a14:foregroundMark x1="25052" y1="59444" x2="25052" y2="59444"/>
                        <a14:foregroundMark x1="23490" y1="59722" x2="23490" y2="59722"/>
                        <a14:foregroundMark x1="24115" y1="61111" x2="24115" y2="61111"/>
                        <a14:foregroundMark x1="26615" y1="61111" x2="26615" y2="61111"/>
                        <a14:foregroundMark x1="24479" y1="56759" x2="24479" y2="56759"/>
                        <a14:foregroundMark x1="30469" y1="54630" x2="30469" y2="54630"/>
                        <a14:foregroundMark x1="31615" y1="53426" x2="31615" y2="53426"/>
                        <a14:foregroundMark x1="28906" y1="52130" x2="28906" y2="52130"/>
                        <a14:foregroundMark x1="29010" y1="49537" x2="29010" y2="49537"/>
                        <a14:foregroundMark x1="29115" y1="54722" x2="29115" y2="54722"/>
                        <a14:foregroundMark x1="31042" y1="54259" x2="31042" y2="54259"/>
                        <a14:foregroundMark x1="33333" y1="54537" x2="33333" y2="54537"/>
                        <a14:foregroundMark x1="34427" y1="53889" x2="34427" y2="53889"/>
                        <a14:foregroundMark x1="34427" y1="51667" x2="34427" y2="51667"/>
                      </a14:backgroundRemoval>
                    </a14:imgEffect>
                  </a14:imgLayer>
                </a14:imgProps>
              </a:ext>
            </a:extLst>
          </a:blip>
          <a:srcRect l="22500" t="38889" r="58750" b="37778"/>
          <a:stretch/>
        </p:blipFill>
        <p:spPr>
          <a:xfrm>
            <a:off x="2847443" y="5334000"/>
            <a:ext cx="1267357" cy="89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1789C-70E5-482E-BD90-D55459045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90000" l="10000" r="90000">
                        <a14:foregroundMark x1="47600" y1="8800" x2="47600" y2="8800"/>
                        <a14:foregroundMark x1="64000" y1="14800" x2="64000" y2="14800"/>
                        <a14:foregroundMark x1="65200" y1="9600" x2="65200" y2="9600"/>
                        <a14:foregroundMark x1="60400" y1="9200" x2="60400" y2="9200"/>
                        <a14:foregroundMark x1="66000" y1="88400" x2="66000" y2="88400"/>
                        <a14:foregroundMark x1="64400" y1="80000" x2="64400" y2="80000"/>
                        <a14:foregroundMark x1="64000" y1="75200" x2="64000" y2="75200"/>
                        <a14:foregroundMark x1="61600" y1="83600" x2="61600" y2="83600"/>
                        <a14:foregroundMark x1="64000" y1="70800" x2="64000" y2="70800"/>
                        <a14:foregroundMark x1="63600" y1="66800" x2="63600" y2="66800"/>
                        <a14:foregroundMark x1="61200" y1="59600" x2="61200" y2="59600"/>
                        <a14:foregroundMark x1="63200" y1="54000" x2="63200" y2="54000"/>
                        <a14:foregroundMark x1="63200" y1="50800" x2="63200" y2="50800"/>
                        <a14:foregroundMark x1="62400" y1="46000" x2="62400" y2="46000"/>
                        <a14:foregroundMark x1="62800" y1="50000" x2="62800" y2="50000"/>
                        <a14:foregroundMark x1="64400" y1="42000" x2="64400" y2="42000"/>
                        <a14:foregroundMark x1="62800" y1="18000" x2="62800" y2="1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5099350"/>
            <a:ext cx="1190625" cy="1190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3BF20-4B69-4DEA-B0CE-6F0156AD1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2188" l="8594" r="89844">
                        <a14:foregroundMark x1="33594" y1="22656" x2="33594" y2="22656"/>
                        <a14:foregroundMark x1="10938" y1="20313" x2="10938" y2="20313"/>
                        <a14:foregroundMark x1="38281" y1="17969" x2="38281" y2="17969"/>
                        <a14:foregroundMark x1="66406" y1="17969" x2="66406" y2="17969"/>
                        <a14:foregroundMark x1="48438" y1="18750" x2="48438" y2="18750"/>
                        <a14:foregroundMark x1="38281" y1="6250" x2="38281" y2="6250"/>
                        <a14:foregroundMark x1="8594" y1="14063" x2="8594" y2="14063"/>
                        <a14:foregroundMark x1="21875" y1="5469" x2="21875" y2="5469"/>
                        <a14:foregroundMark x1="25781" y1="72656" x2="25781" y2="72656"/>
                        <a14:foregroundMark x1="31250" y1="83594" x2="31250" y2="83594"/>
                        <a14:foregroundMark x1="52344" y1="87500" x2="52344" y2="87500"/>
                        <a14:foregroundMark x1="85938" y1="89063" x2="85938" y2="89063"/>
                        <a14:foregroundMark x1="88281" y1="75000" x2="88281" y2="75000"/>
                        <a14:foregroundMark x1="82813" y1="83594" x2="82813" y2="83594"/>
                        <a14:foregroundMark x1="64844" y1="89844" x2="64844" y2="89844"/>
                        <a14:foregroundMark x1="43750" y1="90625" x2="43750" y2="90625"/>
                        <a14:foregroundMark x1="28906" y1="91406" x2="28906" y2="91406"/>
                        <a14:foregroundMark x1="75781" y1="92188" x2="75781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1352" y="5064714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728DAE5-E311-4256-B018-41C2D1758651}"/>
              </a:ext>
            </a:extLst>
          </p:cNvPr>
          <p:cNvSpPr txBox="1">
            <a:spLocks/>
          </p:cNvSpPr>
          <p:nvPr/>
        </p:nvSpPr>
        <p:spPr>
          <a:xfrm>
            <a:off x="1255520" y="990600"/>
            <a:ext cx="653296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bg-BG" sz="4000" kern="0" spc="-120" dirty="0">
                <a:solidFill>
                  <a:sysClr val="windowText" lastClr="000000"/>
                </a:solidFill>
              </a:rPr>
              <a:t>Работа с </a:t>
            </a:r>
            <a:r>
              <a:rPr lang="ru-RU" sz="4000" kern="0" spc="-160" dirty="0" err="1">
                <a:solidFill>
                  <a:sysClr val="windowText" lastClr="000000"/>
                </a:solidFill>
              </a:rPr>
              <a:t>архивираща</a:t>
            </a:r>
            <a:r>
              <a:rPr lang="ru-RU" sz="4000" kern="0" spc="-160" dirty="0">
                <a:solidFill>
                  <a:sysClr val="windowText" lastClr="000000"/>
                </a:solidFill>
              </a:rPr>
              <a:t> </a:t>
            </a:r>
            <a:r>
              <a:rPr lang="ru-RU" sz="4000" kern="0" spc="-160" dirty="0" err="1">
                <a:solidFill>
                  <a:sysClr val="windowText" lastClr="000000"/>
                </a:solidFill>
              </a:rPr>
              <a:t>програма</a:t>
            </a:r>
            <a:endParaRPr lang="ru-RU" sz="4000" kern="0" spc="-16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43FF7-68B0-4320-B078-81665154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9" t="9645" r="38137" b="68877"/>
          <a:stretch/>
        </p:blipFill>
        <p:spPr>
          <a:xfrm>
            <a:off x="8839200" y="810303"/>
            <a:ext cx="2286000" cy="973328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3D509485-CFF4-49AF-B4C9-ABF2ADE3AA23}"/>
              </a:ext>
            </a:extLst>
          </p:cNvPr>
          <p:cNvSpPr txBox="1"/>
          <p:nvPr/>
        </p:nvSpPr>
        <p:spPr>
          <a:xfrm>
            <a:off x="1219200" y="2393231"/>
            <a:ext cx="937133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ts val="2760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r>
              <a:rPr lang="bg-BG" sz="2400" b="1" kern="0" spc="50" dirty="0">
                <a:solidFill>
                  <a:srgbClr val="00B050"/>
                </a:solidFill>
                <a:latin typeface="Arial"/>
                <a:cs typeface="Arial"/>
              </a:rPr>
              <a:t>Задача 1: </a:t>
            </a:r>
            <a:r>
              <a:rPr lang="bg-BG" sz="2400" kern="0" spc="50" dirty="0">
                <a:latin typeface="Arial"/>
                <a:cs typeface="Arial"/>
              </a:rPr>
              <a:t>Създайте архив с име </a:t>
            </a:r>
            <a:r>
              <a:rPr lang="en-US" sz="2400" b="1" kern="0" spc="50" dirty="0" err="1">
                <a:latin typeface="Arial"/>
                <a:cs typeface="Arial"/>
              </a:rPr>
              <a:t>arhiv.rar</a:t>
            </a:r>
            <a:r>
              <a:rPr lang="bg-BG" sz="2400" b="1" kern="0" spc="50" dirty="0">
                <a:latin typeface="Arial"/>
                <a:cs typeface="Arial"/>
              </a:rPr>
              <a:t> </a:t>
            </a:r>
            <a:r>
              <a:rPr lang="bg-BG" sz="2400" kern="0" spc="50" dirty="0">
                <a:latin typeface="Arial"/>
                <a:cs typeface="Arial"/>
              </a:rPr>
              <a:t>на файловете от папката </a:t>
            </a:r>
            <a:r>
              <a:rPr lang="en-US" sz="2400" b="1" kern="0" spc="50" dirty="0">
                <a:latin typeface="Arial"/>
                <a:cs typeface="Arial"/>
              </a:rPr>
              <a:t>Images</a:t>
            </a:r>
            <a:r>
              <a:rPr lang="bg-BG" sz="2400" b="1" kern="0" spc="50" dirty="0">
                <a:latin typeface="Arial"/>
                <a:cs typeface="Arial"/>
              </a:rPr>
              <a:t>,</a:t>
            </a:r>
            <a:r>
              <a:rPr lang="bg-BG" sz="2400" kern="0" spc="50" dirty="0">
                <a:latin typeface="Arial"/>
                <a:cs typeface="Arial"/>
              </a:rPr>
              <a:t> с помощта на програмата </a:t>
            </a:r>
            <a:r>
              <a:rPr lang="en-US" sz="2400" b="1" kern="0" spc="50" dirty="0">
                <a:latin typeface="Arial"/>
                <a:cs typeface="Arial"/>
              </a:rPr>
              <a:t>WinRAR</a:t>
            </a:r>
            <a:r>
              <a:rPr lang="en-US" sz="2400" kern="0" spc="50" dirty="0">
                <a:latin typeface="Arial"/>
                <a:cs typeface="Arial"/>
              </a:rPr>
              <a:t>.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D1A7830-B2B9-4ED9-9C5C-78506EE57849}"/>
              </a:ext>
            </a:extLst>
          </p:cNvPr>
          <p:cNvSpPr txBox="1"/>
          <p:nvPr/>
        </p:nvSpPr>
        <p:spPr>
          <a:xfrm>
            <a:off x="1219200" y="3897813"/>
            <a:ext cx="937133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ts val="2760"/>
              </a:lnSpc>
              <a:spcBef>
                <a:spcPts val="100"/>
              </a:spcBef>
              <a:tabLst>
                <a:tab pos="396240" algn="l"/>
                <a:tab pos="396875" algn="l"/>
              </a:tabLst>
            </a:pPr>
            <a:r>
              <a:rPr lang="bg-BG" sz="2400" b="1" kern="0" spc="50" dirty="0">
                <a:solidFill>
                  <a:srgbClr val="00B050"/>
                </a:solidFill>
                <a:latin typeface="Arial"/>
                <a:cs typeface="Arial"/>
              </a:rPr>
              <a:t>Задача 2: </a:t>
            </a:r>
            <a:r>
              <a:rPr lang="bg-BG" sz="2400" kern="0" spc="50" dirty="0">
                <a:latin typeface="Arial"/>
                <a:cs typeface="Arial"/>
              </a:rPr>
              <a:t>Разархивирайте файловете с разширение </a:t>
            </a:r>
            <a:r>
              <a:rPr lang="en-US" sz="2400" b="1" kern="0" spc="50" dirty="0" err="1">
                <a:latin typeface="Arial"/>
                <a:cs typeface="Arial"/>
              </a:rPr>
              <a:t>tif</a:t>
            </a:r>
            <a:r>
              <a:rPr lang="bg-BG" sz="2400" kern="0" spc="50" dirty="0">
                <a:latin typeface="Arial"/>
                <a:cs typeface="Arial"/>
              </a:rPr>
              <a:t> от архива </a:t>
            </a:r>
            <a:r>
              <a:rPr lang="en-US" sz="2400" b="1" kern="0" spc="50" dirty="0" err="1">
                <a:latin typeface="Arial"/>
                <a:cs typeface="Arial"/>
              </a:rPr>
              <a:t>proba.rar</a:t>
            </a:r>
            <a:r>
              <a:rPr lang="en-US" sz="2400" b="1" kern="0" spc="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A1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233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Arimo</vt:lpstr>
      <vt:lpstr>Calibri</vt:lpstr>
      <vt:lpstr>Office Theme</vt:lpstr>
      <vt:lpstr>АРХИВИРАНЕ И  КОМПРЕСИРАНЕ НА ДАННИ</vt:lpstr>
      <vt:lpstr>Архивиране</vt:lpstr>
      <vt:lpstr>Необходимост от архивиране</vt:lpstr>
      <vt:lpstr>Архивиране на данните от  операционната система</vt:lpstr>
      <vt:lpstr>Разархивиране</vt:lpstr>
      <vt:lpstr>Основни функции на архивиращите програми</vt:lpstr>
      <vt:lpstr>Компресиране</vt:lpstr>
      <vt:lpstr>Декомпресиране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Татяна Видолова</dc:creator>
  <cp:lastModifiedBy>Камелия Тодорова</cp:lastModifiedBy>
  <cp:revision>9</cp:revision>
  <dcterms:created xsi:type="dcterms:W3CDTF">2021-02-03T06:47:05Z</dcterms:created>
  <dcterms:modified xsi:type="dcterms:W3CDTF">2021-02-03T07:31:17Z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2021-02-03T00:00:00Z</vt:filetime>
  </property>
</Properties>
</file>