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12192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6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40561" y="1695703"/>
            <a:ext cx="5024755" cy="365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280" y="605789"/>
            <a:ext cx="92194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3080" y="2306573"/>
            <a:ext cx="12218161" cy="326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72561" y="6561149"/>
            <a:ext cx="3124200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81B0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5" dirty="0"/>
              <a:t>Информационни </a:t>
            </a:r>
            <a:r>
              <a:rPr spc="-65" dirty="0"/>
              <a:t>технологии, </a:t>
            </a:r>
            <a:r>
              <a:rPr dirty="0"/>
              <a:t>8. </a:t>
            </a:r>
            <a:r>
              <a:rPr spc="-50" dirty="0"/>
              <a:t>клас,</a:t>
            </a:r>
            <a:r>
              <a:rPr spc="-65" dirty="0"/>
              <a:t> </a:t>
            </a:r>
            <a:r>
              <a:rPr spc="-75" dirty="0"/>
              <a:t>Видолова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1876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76" y="0"/>
                </a:moveTo>
                <a:lnTo>
                  <a:pt x="2869311" y="0"/>
                </a:lnTo>
                <a:lnTo>
                  <a:pt x="2869311" y="4023360"/>
                </a:lnTo>
                <a:lnTo>
                  <a:pt x="2869311" y="4024630"/>
                </a:lnTo>
                <a:lnTo>
                  <a:pt x="983754" y="4024630"/>
                </a:lnTo>
                <a:lnTo>
                  <a:pt x="983754" y="4023360"/>
                </a:lnTo>
                <a:lnTo>
                  <a:pt x="0" y="4023360"/>
                </a:lnTo>
                <a:lnTo>
                  <a:pt x="0" y="4024630"/>
                </a:lnTo>
                <a:lnTo>
                  <a:pt x="0" y="4409440"/>
                </a:lnTo>
                <a:lnTo>
                  <a:pt x="3275076" y="4409440"/>
                </a:lnTo>
                <a:lnTo>
                  <a:pt x="3275076" y="4024630"/>
                </a:lnTo>
                <a:lnTo>
                  <a:pt x="3275076" y="4023360"/>
                </a:lnTo>
                <a:lnTo>
                  <a:pt x="3275076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5" y="743712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4441" y="0"/>
                </a:moveTo>
                <a:lnTo>
                  <a:pt x="0" y="0"/>
                </a:lnTo>
                <a:lnTo>
                  <a:pt x="0" y="4408932"/>
                </a:lnTo>
                <a:lnTo>
                  <a:pt x="405701" y="4408932"/>
                </a:lnTo>
                <a:lnTo>
                  <a:pt x="405701" y="384428"/>
                </a:lnTo>
                <a:lnTo>
                  <a:pt x="3275076" y="385825"/>
                </a:lnTo>
                <a:lnTo>
                  <a:pt x="3274619" y="288053"/>
                </a:lnTo>
                <a:lnTo>
                  <a:pt x="3274897" y="97700"/>
                </a:lnTo>
                <a:lnTo>
                  <a:pt x="3274441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1910" y="1642694"/>
            <a:ext cx="80257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СЪВРЕМЕННИ КОМПЮТЪРНИ СИСТЕМИ</a:t>
            </a:r>
          </a:p>
        </p:txBody>
      </p:sp>
      <p:sp>
        <p:nvSpPr>
          <p:cNvPr id="8" name="object 8"/>
          <p:cNvSpPr/>
          <p:nvPr/>
        </p:nvSpPr>
        <p:spPr>
          <a:xfrm>
            <a:off x="2193035" y="2462783"/>
            <a:ext cx="3035808" cy="3102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4819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Дискови</a:t>
            </a:r>
            <a:r>
              <a:rPr spc="-204" dirty="0"/>
              <a:t> </a:t>
            </a:r>
            <a:r>
              <a:rPr spc="-220" dirty="0"/>
              <a:t>устройства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HDD </a:t>
            </a:r>
            <a:r>
              <a:rPr spc="-250" dirty="0"/>
              <a:t>-</a:t>
            </a:r>
            <a:r>
              <a:rPr spc="35" dirty="0"/>
              <a:t> </a:t>
            </a:r>
            <a:r>
              <a:rPr spc="-95" dirty="0"/>
              <a:t>механични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/>
          </a:p>
          <a:p>
            <a:pPr marL="396240" indent="-384175">
              <a:lnSpc>
                <a:spcPct val="100000"/>
              </a:lnSpc>
              <a:buChar char="■"/>
              <a:tabLst>
                <a:tab pos="396240" algn="l"/>
                <a:tab pos="396875" algn="l"/>
              </a:tabLst>
            </a:pPr>
            <a:r>
              <a:rPr sz="2400" spc="-105" dirty="0"/>
              <a:t>Капацитет </a:t>
            </a:r>
            <a:r>
              <a:rPr sz="2400" spc="70" dirty="0"/>
              <a:t>–</a:t>
            </a:r>
            <a:r>
              <a:rPr sz="2400" spc="-10" dirty="0"/>
              <a:t> </a:t>
            </a:r>
            <a:r>
              <a:rPr sz="2400" spc="-100" dirty="0"/>
              <a:t>10ТВ</a:t>
            </a:r>
            <a:endParaRPr sz="2400"/>
          </a:p>
          <a:p>
            <a:pPr marL="3962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25" dirty="0"/>
              <a:t>Скорост </a:t>
            </a:r>
            <a:r>
              <a:rPr sz="2400" spc="-110" dirty="0"/>
              <a:t>навъртене </a:t>
            </a:r>
            <a:r>
              <a:rPr sz="2000" spc="60" dirty="0"/>
              <a:t>5400 </a:t>
            </a:r>
            <a:r>
              <a:rPr sz="2000" spc="15" dirty="0"/>
              <a:t>-15000</a:t>
            </a:r>
            <a:r>
              <a:rPr sz="2000" spc="-80" dirty="0"/>
              <a:t> </a:t>
            </a:r>
            <a:r>
              <a:rPr sz="2000" spc="-40" dirty="0"/>
              <a:t>rpm</a:t>
            </a:r>
            <a:endParaRPr sz="2000"/>
          </a:p>
          <a:p>
            <a:pPr marL="396240" indent="-384175">
              <a:lnSpc>
                <a:spcPct val="100000"/>
              </a:lnSpc>
              <a:spcBef>
                <a:spcPts val="10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25" dirty="0"/>
              <a:t>Скорост </a:t>
            </a:r>
            <a:r>
              <a:rPr sz="2400" spc="-60" dirty="0"/>
              <a:t>на </a:t>
            </a:r>
            <a:r>
              <a:rPr sz="2400" spc="-65" dirty="0"/>
              <a:t>запис и </a:t>
            </a:r>
            <a:r>
              <a:rPr sz="2400" spc="-114" dirty="0"/>
              <a:t>четене </a:t>
            </a:r>
            <a:r>
              <a:rPr sz="2400" spc="-60" dirty="0"/>
              <a:t>на</a:t>
            </a:r>
            <a:r>
              <a:rPr sz="2400" spc="5" dirty="0"/>
              <a:t> </a:t>
            </a:r>
            <a:r>
              <a:rPr sz="2400" spc="-240" dirty="0"/>
              <a:t>файл</a:t>
            </a:r>
            <a:endParaRPr sz="2400"/>
          </a:p>
          <a:p>
            <a:pPr marL="396240" indent="-384175">
              <a:lnSpc>
                <a:spcPct val="100000"/>
              </a:lnSpc>
              <a:spcBef>
                <a:spcPts val="1060"/>
              </a:spcBef>
              <a:buChar char="■"/>
              <a:tabLst>
                <a:tab pos="396240" algn="l"/>
                <a:tab pos="396875" algn="l"/>
              </a:tabLst>
            </a:pPr>
            <a:r>
              <a:rPr sz="2000" spc="60" dirty="0"/>
              <a:t>50 </a:t>
            </a:r>
            <a:r>
              <a:rPr sz="2000" spc="25" dirty="0"/>
              <a:t>MB/s </a:t>
            </a:r>
            <a:r>
              <a:rPr sz="2000" spc="-165" dirty="0"/>
              <a:t>- </a:t>
            </a:r>
            <a:r>
              <a:rPr sz="2000" spc="50" dirty="0"/>
              <a:t>150</a:t>
            </a:r>
            <a:r>
              <a:rPr sz="2000" spc="-165" dirty="0"/>
              <a:t> </a:t>
            </a:r>
            <a:r>
              <a:rPr sz="2000" spc="20" dirty="0"/>
              <a:t>MB/s</a:t>
            </a:r>
            <a:endParaRPr sz="2000"/>
          </a:p>
          <a:p>
            <a:pPr marL="396240" indent="-384175">
              <a:lnSpc>
                <a:spcPct val="100000"/>
              </a:lnSpc>
              <a:spcBef>
                <a:spcPts val="102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85" dirty="0"/>
              <a:t>Размери</a:t>
            </a:r>
            <a:endParaRPr sz="2400"/>
          </a:p>
          <a:p>
            <a:pPr marL="542925">
              <a:lnSpc>
                <a:spcPct val="100000"/>
              </a:lnSpc>
              <a:spcBef>
                <a:spcPts val="565"/>
              </a:spcBef>
              <a:tabLst>
                <a:tab pos="926465" algn="l"/>
              </a:tabLst>
            </a:pPr>
            <a:r>
              <a:rPr sz="2000" spc="60" dirty="0"/>
              <a:t>–	</a:t>
            </a:r>
            <a:r>
              <a:rPr sz="2000" i="1" spc="-75" dirty="0">
                <a:latin typeface="Trebuchet MS"/>
                <a:cs typeface="Trebuchet MS"/>
              </a:rPr>
              <a:t>3,5“ </a:t>
            </a:r>
            <a:r>
              <a:rPr sz="2000" i="1" spc="-130" dirty="0">
                <a:latin typeface="Trebuchet MS"/>
                <a:cs typeface="Trebuchet MS"/>
              </a:rPr>
              <a:t>–настолни; </a:t>
            </a:r>
            <a:r>
              <a:rPr sz="2000" i="1" spc="-75" dirty="0">
                <a:latin typeface="Trebuchet MS"/>
                <a:cs typeface="Trebuchet MS"/>
              </a:rPr>
              <a:t>2,5“ </a:t>
            </a:r>
            <a:r>
              <a:rPr sz="2000" i="1" spc="440" dirty="0">
                <a:latin typeface="Trebuchet MS"/>
                <a:cs typeface="Trebuchet MS"/>
              </a:rPr>
              <a:t>–</a:t>
            </a:r>
            <a:r>
              <a:rPr sz="2000" i="1" spc="-175" dirty="0">
                <a:latin typeface="Trebuchet MS"/>
                <a:cs typeface="Trebuchet MS"/>
              </a:rPr>
              <a:t> </a:t>
            </a:r>
            <a:r>
              <a:rPr sz="2000" i="1" spc="-220" dirty="0">
                <a:latin typeface="Trebuchet MS"/>
                <a:cs typeface="Trebuchet MS"/>
              </a:rPr>
              <a:t>лаптопи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8444" y="1695703"/>
            <a:ext cx="5285740" cy="306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75" dirty="0">
                <a:solidFill>
                  <a:srgbClr val="181B0D"/>
                </a:solidFill>
                <a:latin typeface="Arial"/>
                <a:cs typeface="Arial"/>
              </a:rPr>
              <a:t>SSD </a:t>
            </a:r>
            <a:r>
              <a:rPr sz="3000" spc="90" dirty="0">
                <a:solidFill>
                  <a:srgbClr val="181B0D"/>
                </a:solidFill>
                <a:latin typeface="Arial"/>
                <a:cs typeface="Arial"/>
              </a:rPr>
              <a:t>–</a:t>
            </a:r>
            <a:r>
              <a:rPr sz="3000" spc="-44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181B0D"/>
                </a:solidFill>
                <a:latin typeface="Arial"/>
                <a:cs typeface="Arial"/>
              </a:rPr>
              <a:t>полупроводникови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Arial"/>
              <a:cs typeface="Arial"/>
            </a:endParaRPr>
          </a:p>
          <a:p>
            <a:pPr marL="657860" indent="-384810">
              <a:lnSpc>
                <a:spcPct val="100000"/>
              </a:lnSpc>
              <a:buChar char="■"/>
              <a:tabLst>
                <a:tab pos="657860" algn="l"/>
                <a:tab pos="658495" algn="l"/>
              </a:tabLst>
            </a:pP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Капацитет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181B0D"/>
                </a:solidFill>
                <a:latin typeface="Arial"/>
                <a:cs typeface="Arial"/>
              </a:rPr>
              <a:t>2ТВ</a:t>
            </a:r>
            <a:endParaRPr sz="2400">
              <a:latin typeface="Arial"/>
              <a:cs typeface="Arial"/>
            </a:endParaRPr>
          </a:p>
          <a:p>
            <a:pPr marL="657860" marR="144145" indent="-384175">
              <a:lnSpc>
                <a:spcPts val="2710"/>
              </a:lnSpc>
              <a:spcBef>
                <a:spcPts val="1255"/>
              </a:spcBef>
              <a:buChar char="■"/>
              <a:tabLst>
                <a:tab pos="657860" algn="l"/>
                <a:tab pos="658495" algn="l"/>
              </a:tabLst>
            </a:pP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Скорост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навъртене 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няма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254" dirty="0">
                <a:solidFill>
                  <a:srgbClr val="181B0D"/>
                </a:solidFill>
                <a:latin typeface="Arial"/>
                <a:cs typeface="Arial"/>
              </a:rPr>
              <a:t>флаш 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памет</a:t>
            </a:r>
            <a:endParaRPr sz="2400">
              <a:latin typeface="Arial"/>
              <a:cs typeface="Arial"/>
            </a:endParaRPr>
          </a:p>
          <a:p>
            <a:pPr marL="657860" indent="-384810">
              <a:lnSpc>
                <a:spcPct val="100000"/>
              </a:lnSpc>
              <a:spcBef>
                <a:spcPts val="960"/>
              </a:spcBef>
              <a:buChar char="■"/>
              <a:tabLst>
                <a:tab pos="657860" algn="l"/>
                <a:tab pos="658495" algn="l"/>
              </a:tabLst>
            </a:pP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Скорост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запис и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четене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spc="-2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181B0D"/>
                </a:solidFill>
                <a:latin typeface="Arial"/>
                <a:cs typeface="Arial"/>
              </a:rPr>
              <a:t>файл</a:t>
            </a:r>
            <a:endParaRPr sz="2400">
              <a:latin typeface="Arial"/>
              <a:cs typeface="Arial"/>
            </a:endParaRPr>
          </a:p>
          <a:p>
            <a:pPr marL="803910">
              <a:lnSpc>
                <a:spcPct val="100000"/>
              </a:lnSpc>
              <a:spcBef>
                <a:spcPts val="570"/>
              </a:spcBef>
              <a:tabLst>
                <a:tab pos="1188085" algn="l"/>
              </a:tabLst>
            </a:pPr>
            <a:r>
              <a:rPr sz="2000" spc="60" dirty="0">
                <a:solidFill>
                  <a:srgbClr val="181B0D"/>
                </a:solidFill>
                <a:latin typeface="Arial"/>
                <a:cs typeface="Arial"/>
              </a:rPr>
              <a:t>–	</a:t>
            </a:r>
            <a:r>
              <a:rPr sz="2000" i="1" spc="125" dirty="0">
                <a:solidFill>
                  <a:srgbClr val="181B0D"/>
                </a:solidFill>
                <a:latin typeface="Trebuchet MS"/>
                <a:cs typeface="Trebuchet MS"/>
              </a:rPr>
              <a:t>500 </a:t>
            </a:r>
            <a:r>
              <a:rPr sz="2000" i="1" spc="45" dirty="0">
                <a:solidFill>
                  <a:srgbClr val="181B0D"/>
                </a:solidFill>
                <a:latin typeface="Trebuchet MS"/>
                <a:cs typeface="Trebuchet MS"/>
              </a:rPr>
              <a:t>MB/s </a:t>
            </a:r>
            <a:r>
              <a:rPr sz="2000" i="1" spc="-235" dirty="0">
                <a:solidFill>
                  <a:srgbClr val="181B0D"/>
                </a:solidFill>
                <a:latin typeface="Trebuchet MS"/>
                <a:cs typeface="Trebuchet MS"/>
              </a:rPr>
              <a:t>- </a:t>
            </a:r>
            <a:r>
              <a:rPr sz="2000" i="1" spc="125" dirty="0">
                <a:solidFill>
                  <a:srgbClr val="181B0D"/>
                </a:solidFill>
                <a:latin typeface="Trebuchet MS"/>
                <a:cs typeface="Trebuchet MS"/>
              </a:rPr>
              <a:t>600</a:t>
            </a:r>
            <a:r>
              <a:rPr sz="2000" i="1" spc="-365" dirty="0">
                <a:solidFill>
                  <a:srgbClr val="181B0D"/>
                </a:solidFill>
                <a:latin typeface="Trebuchet MS"/>
                <a:cs typeface="Trebuchet MS"/>
              </a:rPr>
              <a:t> </a:t>
            </a:r>
            <a:r>
              <a:rPr sz="2000" i="1" spc="45" dirty="0">
                <a:solidFill>
                  <a:srgbClr val="181B0D"/>
                </a:solidFill>
                <a:latin typeface="Trebuchet MS"/>
                <a:cs typeface="Trebuchet MS"/>
              </a:rPr>
              <a:t>MB/s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4819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Дискови</a:t>
            </a:r>
            <a:r>
              <a:rPr spc="-204" dirty="0"/>
              <a:t> </a:t>
            </a:r>
            <a:r>
              <a:rPr spc="-220" dirty="0"/>
              <a:t>устройства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2129154"/>
            <a:ext cx="28657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9" dirty="0">
                <a:solidFill>
                  <a:srgbClr val="181B0D"/>
                </a:solidFill>
                <a:latin typeface="Arial"/>
                <a:cs typeface="Arial"/>
              </a:rPr>
              <a:t>HDD </a:t>
            </a:r>
            <a:r>
              <a:rPr sz="3000" spc="-250" dirty="0">
                <a:solidFill>
                  <a:srgbClr val="181B0D"/>
                </a:solidFill>
                <a:latin typeface="Arial"/>
                <a:cs typeface="Arial"/>
              </a:rPr>
              <a:t>-</a:t>
            </a:r>
            <a:r>
              <a:rPr sz="3000" spc="-2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181B0D"/>
                </a:solidFill>
                <a:latin typeface="Arial"/>
                <a:cs typeface="Arial"/>
              </a:rPr>
              <a:t>механични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4507" y="2151075"/>
            <a:ext cx="42068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80" dirty="0">
                <a:solidFill>
                  <a:srgbClr val="181B0D"/>
                </a:solidFill>
                <a:latin typeface="Arial"/>
                <a:cs typeface="Arial"/>
              </a:rPr>
              <a:t>SSD </a:t>
            </a:r>
            <a:r>
              <a:rPr sz="3000" spc="9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3000" spc="-120" dirty="0">
                <a:solidFill>
                  <a:srgbClr val="181B0D"/>
                </a:solidFill>
                <a:latin typeface="Arial"/>
                <a:cs typeface="Arial"/>
              </a:rPr>
              <a:t>полупроводникови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887" y="2214879"/>
            <a:ext cx="5046472" cy="4643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7588" y="3061716"/>
            <a:ext cx="5652516" cy="3140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6033135" cy="12941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15" dirty="0"/>
              <a:t>Дънна </a:t>
            </a:r>
            <a:r>
              <a:rPr spc="-229" dirty="0"/>
              <a:t>платка  </a:t>
            </a:r>
            <a:r>
              <a:rPr spc="-85" dirty="0"/>
              <a:t>Motherboard </a:t>
            </a:r>
            <a:r>
              <a:rPr spc="-365" dirty="0"/>
              <a:t>-</a:t>
            </a:r>
            <a:r>
              <a:rPr spc="-265" dirty="0"/>
              <a:t> </a:t>
            </a:r>
            <a:r>
              <a:rPr spc="-95" dirty="0"/>
              <a:t>Mineboard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0807" y="4975989"/>
            <a:ext cx="8507730" cy="10160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Обединява </a:t>
            </a:r>
            <a:r>
              <a:rPr sz="2400" spc="-40" dirty="0">
                <a:solidFill>
                  <a:srgbClr val="181B0D"/>
                </a:solidFill>
                <a:latin typeface="Arial"/>
                <a:cs typeface="Arial"/>
              </a:rPr>
              <a:t>всички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компоненти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една 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компютърна</a:t>
            </a:r>
            <a:r>
              <a:rPr sz="2400" spc="114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система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Синхронизира </a:t>
            </a:r>
            <a:r>
              <a:rPr sz="2400" spc="-160" dirty="0">
                <a:solidFill>
                  <a:srgbClr val="181B0D"/>
                </a:solidFill>
                <a:latin typeface="Arial"/>
                <a:cs typeface="Arial"/>
              </a:rPr>
              <a:t>техните</a:t>
            </a:r>
            <a:r>
              <a:rPr sz="2400" spc="-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181B0D"/>
                </a:solidFill>
                <a:latin typeface="Arial"/>
                <a:cs typeface="Arial"/>
              </a:rPr>
              <a:t>действия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6520" y="1868423"/>
            <a:ext cx="6537959" cy="3236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2856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Видеокарта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2222490"/>
            <a:ext cx="4062095" cy="32448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62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75" dirty="0">
                <a:solidFill>
                  <a:srgbClr val="181B0D"/>
                </a:solidFill>
                <a:latin typeface="Arial"/>
                <a:cs typeface="Arial"/>
              </a:rPr>
              <a:t>Графичен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процесор</a:t>
            </a:r>
            <a:endParaRPr sz="2400">
              <a:latin typeface="Arial"/>
              <a:cs typeface="Arial"/>
            </a:endParaRPr>
          </a:p>
          <a:p>
            <a:pPr marL="927100" lvl="1" indent="-38417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-345" dirty="0">
                <a:solidFill>
                  <a:srgbClr val="181B0D"/>
                </a:solidFill>
                <a:latin typeface="Trebuchet MS"/>
                <a:cs typeface="Trebuchet MS"/>
              </a:rPr>
              <a:t>Честота</a:t>
            </a:r>
            <a:endParaRPr sz="2400">
              <a:latin typeface="Trebuchet MS"/>
              <a:cs typeface="Trebuchet MS"/>
            </a:endParaRPr>
          </a:p>
          <a:p>
            <a:pPr marL="927100" lvl="1" indent="-38417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-185" dirty="0">
                <a:solidFill>
                  <a:srgbClr val="181B0D"/>
                </a:solidFill>
                <a:latin typeface="Trebuchet MS"/>
                <a:cs typeface="Trebuchet MS"/>
              </a:rPr>
              <a:t>Инструкции</a:t>
            </a:r>
            <a:endParaRPr sz="2400">
              <a:latin typeface="Trebuchet MS"/>
              <a:cs typeface="Trebuchet MS"/>
            </a:endParaRPr>
          </a:p>
          <a:p>
            <a:pPr marL="927100" lvl="1" indent="-38417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-80" dirty="0">
                <a:solidFill>
                  <a:srgbClr val="181B0D"/>
                </a:solidFill>
                <a:latin typeface="Trebuchet MS"/>
                <a:cs typeface="Trebuchet MS"/>
              </a:rPr>
              <a:t>Ядра </a:t>
            </a:r>
            <a:r>
              <a:rPr sz="2400" i="1" spc="525" dirty="0">
                <a:solidFill>
                  <a:srgbClr val="181B0D"/>
                </a:solidFill>
                <a:latin typeface="Trebuchet MS"/>
                <a:cs typeface="Trebuchet MS"/>
              </a:rPr>
              <a:t>–</a:t>
            </a:r>
            <a:r>
              <a:rPr sz="2400" i="1" spc="-190" dirty="0">
                <a:solidFill>
                  <a:srgbClr val="181B0D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181B0D"/>
                </a:solidFill>
                <a:latin typeface="Trebuchet MS"/>
                <a:cs typeface="Trebuchet MS"/>
              </a:rPr>
              <a:t>няколко </a:t>
            </a:r>
            <a:r>
              <a:rPr sz="2400" i="1" spc="-170" dirty="0">
                <a:solidFill>
                  <a:srgbClr val="181B0D"/>
                </a:solidFill>
                <a:latin typeface="Trebuchet MS"/>
                <a:cs typeface="Trebuchet MS"/>
              </a:rPr>
              <a:t>хиляди</a:t>
            </a:r>
            <a:endParaRPr sz="2400">
              <a:latin typeface="Trebuchet MS"/>
              <a:cs typeface="Trebuchet MS"/>
            </a:endParaRPr>
          </a:p>
          <a:p>
            <a:pPr marL="396240" indent="-384175">
              <a:lnSpc>
                <a:spcPct val="100000"/>
              </a:lnSpc>
              <a:spcBef>
                <a:spcPts val="103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Оперативна</a:t>
            </a:r>
            <a:r>
              <a:rPr sz="2400" spc="-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памет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45" dirty="0">
                <a:solidFill>
                  <a:srgbClr val="181B0D"/>
                </a:solidFill>
                <a:latin typeface="Arial"/>
                <a:cs typeface="Arial"/>
              </a:rPr>
              <a:t>МHz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130" dirty="0">
                <a:solidFill>
                  <a:srgbClr val="181B0D"/>
                </a:solidFill>
                <a:latin typeface="Arial"/>
                <a:cs typeface="Arial"/>
              </a:rPr>
              <a:t>тип </a:t>
            </a:r>
            <a:r>
              <a:rPr sz="2400" spc="-175" dirty="0">
                <a:solidFill>
                  <a:srgbClr val="181B0D"/>
                </a:solidFill>
                <a:latin typeface="Arial"/>
                <a:cs typeface="Arial"/>
              </a:rPr>
              <a:t>GDDR1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</a:t>
            </a:r>
            <a:r>
              <a:rPr sz="2400" spc="-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181B0D"/>
                </a:solidFill>
                <a:latin typeface="Arial"/>
                <a:cs typeface="Arial"/>
              </a:rPr>
              <a:t>GDDR5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270" dirty="0">
                <a:solidFill>
                  <a:srgbClr val="181B0D"/>
                </a:solidFill>
                <a:latin typeface="Arial"/>
                <a:cs typeface="Arial"/>
              </a:rPr>
              <a:t>Слот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за </a:t>
            </a:r>
            <a:r>
              <a:rPr sz="2400" spc="-140" dirty="0">
                <a:solidFill>
                  <a:srgbClr val="181B0D"/>
                </a:solidFill>
                <a:latin typeface="Arial"/>
                <a:cs typeface="Arial"/>
              </a:rPr>
              <a:t>дънна</a:t>
            </a:r>
            <a:r>
              <a:rPr sz="2400" spc="-26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платка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5371" y="2286000"/>
            <a:ext cx="4756404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4008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Захранващ</a:t>
            </a:r>
            <a:r>
              <a:rPr spc="-229" dirty="0"/>
              <a:t> </a:t>
            </a:r>
            <a:r>
              <a:rPr spc="-210" dirty="0"/>
              <a:t>блок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3565" y="2045335"/>
            <a:ext cx="4329430" cy="1882139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2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Захранва </a:t>
            </a:r>
            <a:r>
              <a:rPr sz="2400" spc="-40" dirty="0">
                <a:solidFill>
                  <a:srgbClr val="181B0D"/>
                </a:solidFill>
                <a:latin typeface="Arial"/>
                <a:cs typeface="Arial"/>
              </a:rPr>
              <a:t>всички</a:t>
            </a: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компоненти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2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Мощност</a:t>
            </a:r>
            <a:endParaRPr sz="24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530"/>
              </a:spcBef>
              <a:tabLst>
                <a:tab pos="926465" algn="l"/>
              </a:tabLst>
            </a:pP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	</a:t>
            </a:r>
            <a:r>
              <a:rPr sz="2400" i="1" spc="145" dirty="0">
                <a:solidFill>
                  <a:srgbClr val="181B0D"/>
                </a:solidFill>
                <a:latin typeface="Trebuchet MS"/>
                <a:cs typeface="Trebuchet MS"/>
              </a:rPr>
              <a:t>400 </a:t>
            </a:r>
            <a:r>
              <a:rPr sz="2400" i="1" spc="-285" dirty="0">
                <a:solidFill>
                  <a:srgbClr val="181B0D"/>
                </a:solidFill>
                <a:latin typeface="Trebuchet MS"/>
                <a:cs typeface="Trebuchet MS"/>
              </a:rPr>
              <a:t>- </a:t>
            </a:r>
            <a:r>
              <a:rPr sz="2400" i="1" spc="145" dirty="0">
                <a:solidFill>
                  <a:srgbClr val="181B0D"/>
                </a:solidFill>
                <a:latin typeface="Trebuchet MS"/>
                <a:cs typeface="Trebuchet MS"/>
              </a:rPr>
              <a:t>500</a:t>
            </a:r>
            <a:r>
              <a:rPr sz="2400" i="1" spc="-204" dirty="0">
                <a:solidFill>
                  <a:srgbClr val="181B0D"/>
                </a:solidFill>
                <a:latin typeface="Trebuchet MS"/>
                <a:cs typeface="Trebuchet MS"/>
              </a:rPr>
              <a:t> </a:t>
            </a:r>
            <a:r>
              <a:rPr sz="2400" i="1" spc="-100" dirty="0">
                <a:solidFill>
                  <a:srgbClr val="181B0D"/>
                </a:solidFill>
                <a:latin typeface="Trebuchet MS"/>
                <a:cs typeface="Trebuchet MS"/>
              </a:rPr>
              <a:t>W</a:t>
            </a:r>
            <a:endParaRPr sz="2400">
              <a:latin typeface="Trebuchet MS"/>
              <a:cs typeface="Trebuchet MS"/>
            </a:endParaRPr>
          </a:p>
          <a:p>
            <a:pPr marL="542925">
              <a:lnSpc>
                <a:spcPct val="100000"/>
              </a:lnSpc>
              <a:spcBef>
                <a:spcPts val="525"/>
              </a:spcBef>
              <a:tabLst>
                <a:tab pos="926465" algn="l"/>
              </a:tabLst>
            </a:pP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	</a:t>
            </a:r>
            <a:r>
              <a:rPr sz="2400" i="1" spc="-120" dirty="0">
                <a:solidFill>
                  <a:srgbClr val="181B0D"/>
                </a:solidFill>
                <a:latin typeface="Trebuchet MS"/>
                <a:cs typeface="Trebuchet MS"/>
              </a:rPr>
              <a:t>Геймърски </a:t>
            </a:r>
            <a:r>
              <a:rPr sz="2400" i="1" spc="-40" dirty="0">
                <a:solidFill>
                  <a:srgbClr val="181B0D"/>
                </a:solidFill>
                <a:latin typeface="Trebuchet MS"/>
                <a:cs typeface="Trebuchet MS"/>
              </a:rPr>
              <a:t>поне </a:t>
            </a:r>
            <a:r>
              <a:rPr sz="2400" i="1" spc="145" dirty="0">
                <a:solidFill>
                  <a:srgbClr val="181B0D"/>
                </a:solidFill>
                <a:latin typeface="Trebuchet MS"/>
                <a:cs typeface="Trebuchet MS"/>
              </a:rPr>
              <a:t>600</a:t>
            </a:r>
            <a:r>
              <a:rPr sz="2400" i="1" spc="-215" dirty="0">
                <a:solidFill>
                  <a:srgbClr val="181B0D"/>
                </a:solidFill>
                <a:latin typeface="Trebuchet MS"/>
                <a:cs typeface="Trebuchet MS"/>
              </a:rPr>
              <a:t> </a:t>
            </a:r>
            <a:r>
              <a:rPr sz="2400" i="1" spc="-100" dirty="0">
                <a:solidFill>
                  <a:srgbClr val="181B0D"/>
                </a:solidFill>
                <a:latin typeface="Trebuchet MS"/>
                <a:cs typeface="Trebuchet MS"/>
              </a:rPr>
              <a:t>W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932" y="1560575"/>
            <a:ext cx="4541520" cy="454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2441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Монитори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5194" y="2148077"/>
            <a:ext cx="4502785" cy="3497579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21640" indent="-384175">
              <a:lnSpc>
                <a:spcPct val="100000"/>
              </a:lnSpc>
              <a:spcBef>
                <a:spcPts val="1120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Размер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40" dirty="0">
                <a:solidFill>
                  <a:srgbClr val="181B0D"/>
                </a:solidFill>
                <a:latin typeface="Arial"/>
                <a:cs typeface="Arial"/>
              </a:rPr>
              <a:t>екрана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 инчове</a:t>
            </a:r>
            <a:endParaRPr sz="2400">
              <a:latin typeface="Arial"/>
              <a:cs typeface="Arial"/>
            </a:endParaRPr>
          </a:p>
          <a:p>
            <a:pPr marL="421640" indent="-384175">
              <a:lnSpc>
                <a:spcPct val="100000"/>
              </a:lnSpc>
              <a:spcBef>
                <a:spcPts val="1020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135" dirty="0">
                <a:solidFill>
                  <a:srgbClr val="181B0D"/>
                </a:solidFill>
                <a:latin typeface="Arial"/>
                <a:cs typeface="Arial"/>
              </a:rPr>
              <a:t>Резолюция 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 </a:t>
            </a:r>
            <a:r>
              <a:rPr sz="2400" spc="-190" dirty="0">
                <a:solidFill>
                  <a:srgbClr val="181B0D"/>
                </a:solidFill>
                <a:latin typeface="Arial"/>
                <a:cs typeface="Arial"/>
              </a:rPr>
              <a:t>HD</a:t>
            </a:r>
            <a:r>
              <a:rPr sz="2400" spc="9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181B0D"/>
                </a:solidFill>
                <a:latin typeface="Arial"/>
                <a:cs typeface="Arial"/>
              </a:rPr>
              <a:t>1920x1080</a:t>
            </a:r>
            <a:endParaRPr sz="2400">
              <a:latin typeface="Arial"/>
              <a:cs typeface="Arial"/>
            </a:endParaRPr>
          </a:p>
          <a:p>
            <a:pPr marL="421640" indent="-384175">
              <a:lnSpc>
                <a:spcPct val="100000"/>
              </a:lnSpc>
              <a:spcBef>
                <a:spcPts val="1030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160" dirty="0">
                <a:solidFill>
                  <a:srgbClr val="181B0D"/>
                </a:solidFill>
                <a:latin typeface="Arial"/>
                <a:cs typeface="Arial"/>
              </a:rPr>
              <a:t>Честота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опресняване 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181B0D"/>
                </a:solidFill>
                <a:latin typeface="Arial"/>
                <a:cs typeface="Arial"/>
              </a:rPr>
              <a:t>MHz</a:t>
            </a:r>
            <a:endParaRPr sz="2400">
              <a:latin typeface="Arial"/>
              <a:cs typeface="Arial"/>
            </a:endParaRPr>
          </a:p>
          <a:p>
            <a:pPr marL="4216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80" dirty="0">
                <a:solidFill>
                  <a:srgbClr val="181B0D"/>
                </a:solidFill>
                <a:latin typeface="Arial"/>
                <a:cs typeface="Arial"/>
              </a:rPr>
              <a:t>Време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за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реакция 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3 – 5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ms</a:t>
            </a:r>
            <a:endParaRPr sz="2400">
              <a:latin typeface="Arial"/>
              <a:cs typeface="Arial"/>
            </a:endParaRPr>
          </a:p>
          <a:p>
            <a:pPr marL="421640" indent="-384175">
              <a:lnSpc>
                <a:spcPct val="100000"/>
              </a:lnSpc>
              <a:spcBef>
                <a:spcPts val="1035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120" dirty="0">
                <a:solidFill>
                  <a:srgbClr val="181B0D"/>
                </a:solidFill>
                <a:latin typeface="Arial"/>
                <a:cs typeface="Arial"/>
              </a:rPr>
              <a:t>Яркост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65" dirty="0">
                <a:solidFill>
                  <a:srgbClr val="181B0D"/>
                </a:solidFill>
                <a:latin typeface="Arial"/>
                <a:cs typeface="Arial"/>
              </a:rPr>
              <a:t>300</a:t>
            </a:r>
            <a:r>
              <a:rPr sz="2400" spc="-13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181B0D"/>
                </a:solidFill>
                <a:latin typeface="Arial"/>
                <a:cs typeface="Arial"/>
              </a:rPr>
              <a:t>cd/m</a:t>
            </a:r>
            <a:r>
              <a:rPr sz="2400" spc="89" baseline="24305" dirty="0">
                <a:solidFill>
                  <a:srgbClr val="181B0D"/>
                </a:solidFill>
                <a:latin typeface="Arial"/>
                <a:cs typeface="Arial"/>
              </a:rPr>
              <a:t>2</a:t>
            </a:r>
            <a:endParaRPr sz="2400" baseline="24305">
              <a:latin typeface="Arial"/>
              <a:cs typeface="Arial"/>
            </a:endParaRPr>
          </a:p>
          <a:p>
            <a:pPr marL="421640" indent="-384175">
              <a:lnSpc>
                <a:spcPct val="100000"/>
              </a:lnSpc>
              <a:spcBef>
                <a:spcPts val="1030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265" dirty="0">
                <a:solidFill>
                  <a:srgbClr val="181B0D"/>
                </a:solidFill>
                <a:latin typeface="Arial"/>
                <a:cs typeface="Arial"/>
              </a:rPr>
              <a:t>Ъгъл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видимост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181B0D"/>
                </a:solidFill>
                <a:latin typeface="Arial"/>
                <a:cs typeface="Arial"/>
              </a:rPr>
              <a:t>178</a:t>
            </a:r>
            <a:r>
              <a:rPr sz="2400" spc="-15" baseline="24305" dirty="0">
                <a:solidFill>
                  <a:srgbClr val="181B0D"/>
                </a:solidFill>
                <a:latin typeface="Arial"/>
                <a:cs typeface="Arial"/>
              </a:rPr>
              <a:t>o </a:t>
            </a:r>
            <a:r>
              <a:rPr sz="2400" spc="-202" baseline="24305" dirty="0">
                <a:solidFill>
                  <a:srgbClr val="181B0D"/>
                </a:solidFill>
                <a:latin typeface="Arial"/>
                <a:cs typeface="Arial"/>
              </a:rPr>
              <a:t>-</a:t>
            </a:r>
            <a:r>
              <a:rPr sz="2400" spc="15" baseline="2430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81B0D"/>
                </a:solidFill>
                <a:latin typeface="Arial"/>
                <a:cs typeface="Arial"/>
              </a:rPr>
              <a:t>179</a:t>
            </a:r>
            <a:r>
              <a:rPr sz="2400" spc="-15" baseline="24305" dirty="0">
                <a:solidFill>
                  <a:srgbClr val="181B0D"/>
                </a:solidFill>
                <a:latin typeface="Arial"/>
                <a:cs typeface="Arial"/>
              </a:rPr>
              <a:t>o</a:t>
            </a:r>
            <a:endParaRPr sz="2400" baseline="24305">
              <a:latin typeface="Arial"/>
              <a:cs typeface="Arial"/>
            </a:endParaRPr>
          </a:p>
          <a:p>
            <a:pPr marL="421640" indent="-384175">
              <a:lnSpc>
                <a:spcPct val="100000"/>
              </a:lnSpc>
              <a:spcBef>
                <a:spcPts val="1025"/>
              </a:spcBef>
              <a:buChar char="■"/>
              <a:tabLst>
                <a:tab pos="421640" algn="l"/>
                <a:tab pos="422275" algn="l"/>
              </a:tabLst>
            </a:pP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Контраст 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5 </a:t>
            </a:r>
            <a:r>
              <a:rPr sz="2400" spc="65" dirty="0">
                <a:solidFill>
                  <a:srgbClr val="181B0D"/>
                </a:solidFill>
                <a:latin typeface="Arial"/>
                <a:cs typeface="Arial"/>
              </a:rPr>
              <a:t>000 000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:</a:t>
            </a:r>
            <a:r>
              <a:rPr sz="2400" spc="-26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72200" y="1946148"/>
            <a:ext cx="5090160" cy="4261485"/>
            <a:chOff x="6172200" y="1946148"/>
            <a:chExt cx="5090160" cy="4261485"/>
          </a:xfrm>
        </p:grpSpPr>
        <p:sp>
          <p:nvSpPr>
            <p:cNvPr id="5" name="object 5"/>
            <p:cNvSpPr/>
            <p:nvPr/>
          </p:nvSpPr>
          <p:spPr>
            <a:xfrm>
              <a:off x="6172200" y="1946148"/>
              <a:ext cx="5090159" cy="4261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88530" y="2417826"/>
              <a:ext cx="2910840" cy="1772920"/>
            </a:xfrm>
            <a:custGeom>
              <a:avLst/>
              <a:gdLst/>
              <a:ahLst/>
              <a:cxnLst/>
              <a:rect l="l" t="t" r="r" b="b"/>
              <a:pathLst>
                <a:path w="2910840" h="1772920">
                  <a:moveTo>
                    <a:pt x="70612" y="1659763"/>
                  </a:moveTo>
                  <a:lnTo>
                    <a:pt x="0" y="1772412"/>
                  </a:lnTo>
                  <a:lnTo>
                    <a:pt x="132461" y="1761363"/>
                  </a:lnTo>
                  <a:lnTo>
                    <a:pt x="107798" y="1720850"/>
                  </a:lnTo>
                  <a:lnTo>
                    <a:pt x="84581" y="1720850"/>
                  </a:lnTo>
                  <a:lnTo>
                    <a:pt x="74295" y="1703959"/>
                  </a:lnTo>
                  <a:lnTo>
                    <a:pt x="91236" y="1693643"/>
                  </a:lnTo>
                  <a:lnTo>
                    <a:pt x="70612" y="1659763"/>
                  </a:lnTo>
                  <a:close/>
                </a:path>
                <a:path w="2910840" h="1772920">
                  <a:moveTo>
                    <a:pt x="91236" y="1693643"/>
                  </a:moveTo>
                  <a:lnTo>
                    <a:pt x="74295" y="1703959"/>
                  </a:lnTo>
                  <a:lnTo>
                    <a:pt x="84581" y="1720850"/>
                  </a:lnTo>
                  <a:lnTo>
                    <a:pt x="101520" y="1710536"/>
                  </a:lnTo>
                  <a:lnTo>
                    <a:pt x="91236" y="1693643"/>
                  </a:lnTo>
                  <a:close/>
                </a:path>
                <a:path w="2910840" h="1772920">
                  <a:moveTo>
                    <a:pt x="101520" y="1710536"/>
                  </a:moveTo>
                  <a:lnTo>
                    <a:pt x="84581" y="1720850"/>
                  </a:lnTo>
                  <a:lnTo>
                    <a:pt x="107798" y="1720850"/>
                  </a:lnTo>
                  <a:lnTo>
                    <a:pt x="101520" y="1710536"/>
                  </a:lnTo>
                  <a:close/>
                </a:path>
                <a:path w="2910840" h="1772920">
                  <a:moveTo>
                    <a:pt x="2798979" y="44890"/>
                  </a:moveTo>
                  <a:lnTo>
                    <a:pt x="91236" y="1693643"/>
                  </a:lnTo>
                  <a:lnTo>
                    <a:pt x="101520" y="1710536"/>
                  </a:lnTo>
                  <a:lnTo>
                    <a:pt x="2809319" y="61875"/>
                  </a:lnTo>
                  <a:lnTo>
                    <a:pt x="2798979" y="44890"/>
                  </a:lnTo>
                  <a:close/>
                </a:path>
                <a:path w="2910840" h="1772920">
                  <a:moveTo>
                    <a:pt x="2889186" y="34544"/>
                  </a:moveTo>
                  <a:lnTo>
                    <a:pt x="2815971" y="34544"/>
                  </a:lnTo>
                  <a:lnTo>
                    <a:pt x="2826258" y="51562"/>
                  </a:lnTo>
                  <a:lnTo>
                    <a:pt x="2809319" y="61875"/>
                  </a:lnTo>
                  <a:lnTo>
                    <a:pt x="2840228" y="112649"/>
                  </a:lnTo>
                  <a:lnTo>
                    <a:pt x="2889186" y="34544"/>
                  </a:lnTo>
                  <a:close/>
                </a:path>
                <a:path w="2910840" h="1772920">
                  <a:moveTo>
                    <a:pt x="2815971" y="34544"/>
                  </a:moveTo>
                  <a:lnTo>
                    <a:pt x="2798979" y="44890"/>
                  </a:lnTo>
                  <a:lnTo>
                    <a:pt x="2809319" y="61875"/>
                  </a:lnTo>
                  <a:lnTo>
                    <a:pt x="2826258" y="51562"/>
                  </a:lnTo>
                  <a:lnTo>
                    <a:pt x="2815971" y="34544"/>
                  </a:lnTo>
                  <a:close/>
                </a:path>
                <a:path w="2910840" h="1772920">
                  <a:moveTo>
                    <a:pt x="2910840" y="0"/>
                  </a:moveTo>
                  <a:lnTo>
                    <a:pt x="2778379" y="11049"/>
                  </a:lnTo>
                  <a:lnTo>
                    <a:pt x="2798979" y="44890"/>
                  </a:lnTo>
                  <a:lnTo>
                    <a:pt x="2815971" y="34544"/>
                  </a:lnTo>
                  <a:lnTo>
                    <a:pt x="2889186" y="34544"/>
                  </a:lnTo>
                  <a:lnTo>
                    <a:pt x="2910840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686800" y="164187"/>
            <a:ext cx="2971799" cy="1295400"/>
          </a:xfrm>
          <a:prstGeom prst="rect">
            <a:avLst/>
          </a:prstGeom>
          <a:blipFill>
            <a:blip r:embed="rId2" cstate="print"/>
            <a:stretch>
              <a:fillRect t="-39102" b="-3300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2870E2-37B4-4F69-8F36-9FBE597D0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86163"/>
              </p:ext>
            </p:extLst>
          </p:nvPr>
        </p:nvGraphicFramePr>
        <p:xfrm>
          <a:off x="1066800" y="1562654"/>
          <a:ext cx="6248400" cy="495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706">
                  <a:extLst>
                    <a:ext uri="{9D8B030D-6E8A-4147-A177-3AD203B41FA5}">
                      <a16:colId xmlns:a16="http://schemas.microsoft.com/office/drawing/2014/main" val="1030501708"/>
                    </a:ext>
                  </a:extLst>
                </a:gridCol>
                <a:gridCol w="4803694">
                  <a:extLst>
                    <a:ext uri="{9D8B030D-6E8A-4147-A177-3AD203B41FA5}">
                      <a16:colId xmlns:a16="http://schemas.microsoft.com/office/drawing/2014/main" val="600853927"/>
                    </a:ext>
                  </a:extLst>
                </a:gridCol>
              </a:tblGrid>
              <a:tr h="3647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HDD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Videocard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 card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supply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Ports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</a:t>
                      </a:r>
                      <a:endParaRPr lang="bg-BG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948" marR="449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i5-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Cores/4Threads) 3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8GB 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 16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00MHz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Seagate 100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0GB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SATA III, 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rpm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HD Graphics 2000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DL Drive Super Multi SATA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Blu-ray disc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Conexant CX 20642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10/100/1000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 Realtek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x 425 x 353 mm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280W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2xMouse/Keyboard (PS/2), 3xAudio, 1xVGA, 1xDVI-D, 1xEthernet (RJ-45), 1xeSATA, 8xUSB 2.0, 4xUSB 3.0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Fujitsu L22T-5 LCD, 1920x1080 pixel, DVI, 2x2W, 5ms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948" marR="4494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63549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E1EF338A-EC99-40A0-A472-3FA52B959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6858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bg-BG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Разчитане</a:t>
            </a:r>
            <a:r>
              <a:rPr kumimoji="0" lang="ru-RU" altLang="bg-BG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kumimoji="0" lang="ru-RU" altLang="bg-BG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компютърна</a:t>
            </a:r>
            <a:r>
              <a:rPr kumimoji="0" lang="ru-RU" altLang="bg-BG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конфигурация</a:t>
            </a:r>
            <a:endParaRPr kumimoji="0" lang="bg-BG" altLang="bg-BG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F87B6-FA2C-4C08-8FC6-EEF28F3B4D7E}"/>
              </a:ext>
            </a:extLst>
          </p:cNvPr>
          <p:cNvSpPr/>
          <p:nvPr/>
        </p:nvSpPr>
        <p:spPr>
          <a:xfrm>
            <a:off x="7467600" y="1630263"/>
            <a:ext cx="4724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bg-BG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Разгледайте предложената компютърна конфигурация и отговорете на въпросите.</a:t>
            </a:r>
            <a:endParaRPr lang="bg-BG" sz="14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endParaRPr lang="bg-BG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Каква е големината на монитора?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Каква е големината на твърдия диск?   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Записващо ли е  DVD устройството? 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Колко ядра има процесора? 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Каква е тактовата честота на процесора? </a:t>
            </a:r>
          </a:p>
          <a:p>
            <a:pPr lvl="0"/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bg-BG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Колко е оперативната памет?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Колко е паметта на видео картата?</a:t>
            </a:r>
          </a:p>
          <a:p>
            <a:pPr lvl="0"/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Каква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разделителната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монитора?  </a:t>
            </a:r>
            <a:endParaRPr lang="bg-BG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bg-BG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Колко общо </a:t>
            </a: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bg-BG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 има?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833" y="463755"/>
            <a:ext cx="882311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40" dirty="0"/>
              <a:t>1. </a:t>
            </a:r>
            <a:r>
              <a:rPr spc="-240" dirty="0" err="1"/>
              <a:t>Архитектура</a:t>
            </a:r>
            <a:r>
              <a:rPr spc="-240" dirty="0"/>
              <a:t> </a:t>
            </a:r>
            <a:r>
              <a:rPr lang="bg-BG" spc="-240" dirty="0"/>
              <a:t>на </a:t>
            </a:r>
            <a:r>
              <a:rPr spc="-370" dirty="0" err="1"/>
              <a:t>фон</a:t>
            </a:r>
            <a:r>
              <a:rPr spc="-85" dirty="0"/>
              <a:t> </a:t>
            </a:r>
            <a:r>
              <a:rPr spc="-135" dirty="0"/>
              <a:t>Нойман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4192" y="2178811"/>
            <a:ext cx="3045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>
                <a:solidFill>
                  <a:srgbClr val="181B0D"/>
                </a:solidFill>
                <a:latin typeface="Arial"/>
                <a:cs typeface="Arial"/>
              </a:rPr>
              <a:t>Джон </a:t>
            </a:r>
            <a:r>
              <a:rPr sz="3000" spc="-254" dirty="0">
                <a:solidFill>
                  <a:srgbClr val="181B0D"/>
                </a:solidFill>
                <a:latin typeface="Arial"/>
                <a:cs typeface="Arial"/>
              </a:rPr>
              <a:t>фон</a:t>
            </a:r>
            <a:r>
              <a:rPr sz="3000" spc="-10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181B0D"/>
                </a:solidFill>
                <a:latin typeface="Arial"/>
                <a:cs typeface="Arial"/>
              </a:rPr>
              <a:t>Нойман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8651" y="2941320"/>
            <a:ext cx="1978152" cy="2563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5833" y="5749238"/>
            <a:ext cx="3756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Arial"/>
                <a:cs typeface="Arial"/>
              </a:rPr>
              <a:t>8 </a:t>
            </a:r>
            <a:r>
              <a:rPr sz="1800" spc="-50" dirty="0">
                <a:latin typeface="Arial"/>
                <a:cs typeface="Arial"/>
              </a:rPr>
              <a:t>декември </a:t>
            </a:r>
            <a:r>
              <a:rPr sz="1800" spc="45" dirty="0">
                <a:latin typeface="Arial"/>
                <a:cs typeface="Arial"/>
              </a:rPr>
              <a:t>1903 </a:t>
            </a:r>
            <a:r>
              <a:rPr sz="1800" spc="50" dirty="0">
                <a:latin typeface="Arial"/>
                <a:cs typeface="Arial"/>
              </a:rPr>
              <a:t>– 8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февруари </a:t>
            </a:r>
            <a:r>
              <a:rPr sz="1800" spc="25" dirty="0">
                <a:latin typeface="Arial"/>
                <a:cs typeface="Arial"/>
              </a:rPr>
              <a:t>1957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86700A5-6C4A-4056-AF06-68858E87B04C}"/>
              </a:ext>
            </a:extLst>
          </p:cNvPr>
          <p:cNvSpPr txBox="1"/>
          <p:nvPr/>
        </p:nvSpPr>
        <p:spPr>
          <a:xfrm>
            <a:off x="6248400" y="2032302"/>
            <a:ext cx="5206493" cy="383667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lang="en-US" sz="3000" dirty="0">
                <a:solidFill>
                  <a:srgbClr val="181B0D"/>
                </a:solidFill>
                <a:latin typeface="Arial"/>
                <a:cs typeface="Arial"/>
              </a:rPr>
              <a:t>a) </a:t>
            </a:r>
            <a:r>
              <a:rPr sz="3000" dirty="0" err="1">
                <a:solidFill>
                  <a:srgbClr val="181B0D"/>
                </a:solidFill>
                <a:latin typeface="Arial"/>
                <a:cs typeface="Arial"/>
              </a:rPr>
              <a:t>Принципи</a:t>
            </a:r>
            <a:endParaRPr sz="3000" dirty="0">
              <a:latin typeface="Arial"/>
              <a:cs typeface="Arial"/>
            </a:endParaRPr>
          </a:p>
          <a:p>
            <a:pPr marL="396240" indent="-384175">
              <a:lnSpc>
                <a:spcPts val="2650"/>
              </a:lnSpc>
              <a:spcBef>
                <a:spcPts val="133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dirty="0">
                <a:solidFill>
                  <a:srgbClr val="181B0D"/>
                </a:solidFill>
                <a:latin typeface="Arial"/>
                <a:cs typeface="Arial"/>
              </a:rPr>
              <a:t>Аритметичното устройство –</a:t>
            </a:r>
            <a:endParaRPr sz="2400" dirty="0">
              <a:latin typeface="Arial"/>
              <a:cs typeface="Arial"/>
            </a:endParaRPr>
          </a:p>
          <a:p>
            <a:pPr marL="396240">
              <a:lnSpc>
                <a:spcPts val="2650"/>
              </a:lnSpc>
            </a:pPr>
            <a:r>
              <a:rPr sz="2400" b="1" dirty="0">
                <a:solidFill>
                  <a:srgbClr val="181B0D"/>
                </a:solidFill>
                <a:latin typeface="Arial"/>
                <a:cs typeface="Arial"/>
              </a:rPr>
              <a:t>електронна схема</a:t>
            </a:r>
            <a:endParaRPr sz="2400" dirty="0">
              <a:latin typeface="Arial"/>
              <a:cs typeface="Arial"/>
            </a:endParaRPr>
          </a:p>
          <a:p>
            <a:pPr marL="396240" marR="572770" indent="-384175">
              <a:lnSpc>
                <a:spcPts val="2410"/>
              </a:lnSpc>
              <a:spcBef>
                <a:spcPts val="1215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b="1" i="1" dirty="0">
                <a:solidFill>
                  <a:srgbClr val="181B0D"/>
                </a:solidFill>
                <a:latin typeface="Trebuchet MS"/>
                <a:cs typeface="Trebuchet MS"/>
              </a:rPr>
              <a:t>Двоична бройна систем</a:t>
            </a:r>
            <a:r>
              <a:rPr sz="2400" dirty="0">
                <a:solidFill>
                  <a:srgbClr val="181B0D"/>
                </a:solidFill>
                <a:latin typeface="Arial"/>
                <a:cs typeface="Arial"/>
              </a:rPr>
              <a:t>а –  обработка на информацията</a:t>
            </a:r>
            <a:endParaRPr sz="2400" dirty="0">
              <a:latin typeface="Arial"/>
              <a:cs typeface="Arial"/>
            </a:endParaRPr>
          </a:p>
          <a:p>
            <a:pPr marL="396240" indent="-384175">
              <a:lnSpc>
                <a:spcPts val="2655"/>
              </a:lnSpc>
              <a:spcBef>
                <a:spcPts val="745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b="1" i="1" dirty="0">
                <a:solidFill>
                  <a:srgbClr val="181B0D"/>
                </a:solidFill>
                <a:latin typeface="Trebuchet MS"/>
                <a:cs typeface="Trebuchet MS"/>
              </a:rPr>
              <a:t>Памет </a:t>
            </a:r>
            <a:r>
              <a:rPr sz="2400" dirty="0">
                <a:solidFill>
                  <a:srgbClr val="181B0D"/>
                </a:solidFill>
                <a:latin typeface="Arial"/>
                <a:cs typeface="Arial"/>
              </a:rPr>
              <a:t>– съхранява програми, за</a:t>
            </a:r>
            <a:endParaRPr sz="2400" dirty="0">
              <a:latin typeface="Arial"/>
              <a:cs typeface="Arial"/>
            </a:endParaRPr>
          </a:p>
          <a:p>
            <a:pPr marL="396240">
              <a:lnSpc>
                <a:spcPts val="2655"/>
              </a:lnSpc>
            </a:pPr>
            <a:r>
              <a:rPr sz="2400" dirty="0">
                <a:solidFill>
                  <a:srgbClr val="181B0D"/>
                </a:solidFill>
                <a:latin typeface="Arial"/>
                <a:cs typeface="Arial"/>
              </a:rPr>
              <a:t>управление</a:t>
            </a:r>
            <a:endParaRPr sz="2400" dirty="0">
              <a:latin typeface="Arial"/>
              <a:cs typeface="Arial"/>
            </a:endParaRPr>
          </a:p>
          <a:p>
            <a:pPr marL="396240" marR="16510" indent="-384175">
              <a:lnSpc>
                <a:spcPts val="2420"/>
              </a:lnSpc>
              <a:spcBef>
                <a:spcPts val="119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dirty="0">
                <a:solidFill>
                  <a:srgbClr val="181B0D"/>
                </a:solidFill>
                <a:latin typeface="Arial"/>
                <a:cs typeface="Arial"/>
              </a:rPr>
              <a:t>Програма – набор от инструкции  извлечени от </a:t>
            </a:r>
            <a:r>
              <a:rPr sz="2400" b="1" i="1" dirty="0">
                <a:solidFill>
                  <a:srgbClr val="181B0D"/>
                </a:solidFill>
                <a:latin typeface="Trebuchet MS"/>
                <a:cs typeface="Trebuchet MS"/>
              </a:rPr>
              <a:t>процесора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187" y="533400"/>
            <a:ext cx="86078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40" dirty="0"/>
              <a:t>1. </a:t>
            </a:r>
            <a:r>
              <a:rPr spc="-240" dirty="0" err="1"/>
              <a:t>Архитектура</a:t>
            </a:r>
            <a:r>
              <a:rPr spc="-240" dirty="0"/>
              <a:t> </a:t>
            </a:r>
            <a:r>
              <a:rPr lang="bg-BG" spc="-240" dirty="0"/>
              <a:t>на </a:t>
            </a:r>
            <a:r>
              <a:rPr spc="-370" dirty="0" err="1"/>
              <a:t>фон</a:t>
            </a:r>
            <a:r>
              <a:rPr spc="-85" dirty="0"/>
              <a:t> </a:t>
            </a:r>
            <a:r>
              <a:rPr spc="-135" dirty="0"/>
              <a:t>Нойман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A2722-1A91-4FBA-B0D6-27ABC2A57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4" b="95223" l="3125" r="96635">
                        <a14:foregroundMark x1="3486" y1="13057" x2="3486" y2="13057"/>
                        <a14:foregroundMark x1="9856" y1="13376" x2="9856" y2="13376"/>
                        <a14:foregroundMark x1="16106" y1="13376" x2="16106" y2="13376"/>
                        <a14:foregroundMark x1="16106" y1="32166" x2="16106" y2="32166"/>
                        <a14:foregroundMark x1="17188" y1="53822" x2="17188" y2="53822"/>
                        <a14:foregroundMark x1="18029" y1="64968" x2="18029" y2="64968"/>
                        <a14:foregroundMark x1="9856" y1="63694" x2="9856" y2="63694"/>
                        <a14:foregroundMark x1="5168" y1="61465" x2="5168" y2="61465"/>
                        <a14:foregroundMark x1="4327" y1="49682" x2="4327" y2="49682"/>
                        <a14:foregroundMark x1="3606" y1="30255" x2="3606" y2="30255"/>
                        <a14:foregroundMark x1="6370" y1="18471" x2="6370" y2="18471"/>
                        <a14:foregroundMark x1="6611" y1="29936" x2="6611" y2="29936"/>
                        <a14:foregroundMark x1="8413" y1="44586" x2="8413" y2="44586"/>
                        <a14:foregroundMark x1="12380" y1="50955" x2="12380" y2="50955"/>
                        <a14:foregroundMark x1="12500" y1="48726" x2="12500" y2="47771"/>
                        <a14:foregroundMark x1="12861" y1="40764" x2="13101" y2="35669"/>
                        <a14:foregroundMark x1="13702" y1="29299" x2="13702" y2="28025"/>
                        <a14:foregroundMark x1="13822" y1="23567" x2="13702" y2="22293"/>
                        <a14:foregroundMark x1="12981" y1="18790" x2="12981" y2="18790"/>
                        <a14:foregroundMark x1="10817" y1="16242" x2="10817" y2="16242"/>
                        <a14:foregroundMark x1="9014" y1="15924" x2="8774" y2="14968"/>
                        <a14:foregroundMark x1="7332" y1="13694" x2="7332" y2="13694"/>
                        <a14:foregroundMark x1="5889" y1="12102" x2="5889" y2="12102"/>
                        <a14:foregroundMark x1="5288" y1="11783" x2="5288" y2="11783"/>
                        <a14:foregroundMark x1="4567" y1="13057" x2="4567" y2="13057"/>
                        <a14:foregroundMark x1="4207" y1="16879" x2="4207" y2="18153"/>
                        <a14:foregroundMark x1="4087" y1="28981" x2="3966" y2="30892"/>
                        <a14:foregroundMark x1="3846" y1="37580" x2="3846" y2="38535"/>
                        <a14:foregroundMark x1="3365" y1="43631" x2="3365" y2="43631"/>
                        <a14:foregroundMark x1="3486" y1="51274" x2="3486" y2="52548"/>
                        <a14:foregroundMark x1="3606" y1="57643" x2="3606" y2="57643"/>
                        <a14:foregroundMark x1="4087" y1="60191" x2="4087" y2="60191"/>
                        <a14:foregroundMark x1="4567" y1="61146" x2="4567" y2="61146"/>
                        <a14:foregroundMark x1="3486" y1="61783" x2="3486" y2="61783"/>
                        <a14:foregroundMark x1="6611" y1="62739" x2="6611" y2="62739"/>
                        <a14:foregroundMark x1="7692" y1="62739" x2="7692" y2="62739"/>
                        <a14:foregroundMark x1="11058" y1="62739" x2="11058" y2="62739"/>
                        <a14:foregroundMark x1="12620" y1="63057" x2="12620" y2="63057"/>
                        <a14:foregroundMark x1="21635" y1="37898" x2="21635" y2="37898"/>
                        <a14:foregroundMark x1="23317" y1="37898" x2="23317" y2="37898"/>
                        <a14:foregroundMark x1="28005" y1="38217" x2="28005" y2="38217"/>
                        <a14:foregroundMark x1="32091" y1="38535" x2="32091" y2="38535"/>
                        <a14:foregroundMark x1="32212" y1="36306" x2="32212" y2="36306"/>
                        <a14:foregroundMark x1="33053" y1="38217" x2="33053" y2="38217"/>
                        <a14:foregroundMark x1="40385" y1="40446" x2="40385" y2="40446"/>
                        <a14:foregroundMark x1="39543" y1="35032" x2="39423" y2="33439"/>
                        <a14:foregroundMark x1="39063" y1="25478" x2="39063" y2="25478"/>
                        <a14:foregroundMark x1="38942" y1="22611" x2="38942" y2="22611"/>
                        <a14:foregroundMark x1="42188" y1="19108" x2="42188" y2="19108"/>
                        <a14:foregroundMark x1="46635" y1="19108" x2="46635" y2="19108"/>
                        <a14:foregroundMark x1="50962" y1="19108" x2="50962" y2="19108"/>
                        <a14:foregroundMark x1="55048" y1="20064" x2="55048" y2="20064"/>
                        <a14:foregroundMark x1="56490" y1="22611" x2="56490" y2="24204"/>
                        <a14:foregroundMark x1="58173" y1="38854" x2="58173" y2="38854"/>
                        <a14:foregroundMark x1="58894" y1="53503" x2="58894" y2="55096"/>
                        <a14:foregroundMark x1="62380" y1="9236" x2="62380" y2="9236"/>
                        <a14:foregroundMark x1="59856" y1="9236" x2="59856" y2="9236"/>
                        <a14:foregroundMark x1="39543" y1="84395" x2="39543" y2="84395"/>
                        <a14:foregroundMark x1="48197" y1="82166" x2="48197" y2="82166"/>
                        <a14:foregroundMark x1="54808" y1="82166" x2="54808" y2="82166"/>
                        <a14:foregroundMark x1="57692" y1="83758" x2="57692" y2="83758"/>
                        <a14:foregroundMark x1="57813" y1="85987" x2="57813" y2="85987"/>
                        <a14:foregroundMark x1="56490" y1="87261" x2="56010" y2="87261"/>
                        <a14:foregroundMark x1="53245" y1="87261" x2="53245" y2="87261"/>
                        <a14:foregroundMark x1="49399" y1="87580" x2="48798" y2="87580"/>
                        <a14:foregroundMark x1="44712" y1="87898" x2="44712" y2="87898"/>
                        <a14:foregroundMark x1="40505" y1="87898" x2="40505" y2="87898"/>
                        <a14:foregroundMark x1="39904" y1="86624" x2="39904" y2="86624"/>
                        <a14:foregroundMark x1="42308" y1="90127" x2="42308" y2="90127"/>
                        <a14:foregroundMark x1="46154" y1="91720" x2="46154" y2="91720"/>
                        <a14:foregroundMark x1="56250" y1="94268" x2="56250" y2="94268"/>
                        <a14:foregroundMark x1="43269" y1="93631" x2="43269" y2="93631"/>
                        <a14:foregroundMark x1="37740" y1="93949" x2="37740" y2="93949"/>
                        <a14:foregroundMark x1="36178" y1="94268" x2="36178" y2="94268"/>
                        <a14:foregroundMark x1="14784" y1="42994" x2="14784" y2="42994"/>
                        <a14:foregroundMark x1="15745" y1="19108" x2="15745" y2="19108"/>
                        <a14:foregroundMark x1="15865" y1="18790" x2="15865" y2="20064"/>
                        <a14:foregroundMark x1="16707" y1="29299" x2="16707" y2="32484"/>
                        <a14:foregroundMark x1="16827" y1="37580" x2="16947" y2="40127"/>
                        <a14:foregroundMark x1="17188" y1="45223" x2="17188" y2="46815"/>
                        <a14:foregroundMark x1="17548" y1="51592" x2="17548" y2="51592"/>
                        <a14:foregroundMark x1="10337" y1="28981" x2="10337" y2="28981"/>
                        <a14:foregroundMark x1="10817" y1="33121" x2="10817" y2="33121"/>
                        <a14:foregroundMark x1="84976" y1="33121" x2="84976" y2="33121"/>
                        <a14:foregroundMark x1="84014" y1="27070" x2="84014" y2="27070"/>
                        <a14:foregroundMark x1="83654" y1="18790" x2="83654" y2="18790"/>
                        <a14:foregroundMark x1="82091" y1="17197" x2="81370" y2="16879"/>
                        <a14:foregroundMark x1="81010" y1="16879" x2="81010" y2="16879"/>
                        <a14:foregroundMark x1="81010" y1="22611" x2="81010" y2="27070"/>
                        <a14:foregroundMark x1="81370" y1="36306" x2="81370" y2="38217"/>
                        <a14:foregroundMark x1="81370" y1="44586" x2="81130" y2="47134"/>
                        <a14:foregroundMark x1="81130" y1="53822" x2="81130" y2="54777"/>
                        <a14:foregroundMark x1="81130" y1="57325" x2="81250" y2="58599"/>
                        <a14:foregroundMark x1="85337" y1="60510" x2="85337" y2="60510"/>
                        <a14:foregroundMark x1="87740" y1="60510" x2="87740" y2="60510"/>
                        <a14:foregroundMark x1="88942" y1="60191" x2="88942" y2="60191"/>
                        <a14:foregroundMark x1="89904" y1="59554" x2="89904" y2="59554"/>
                        <a14:foregroundMark x1="91226" y1="58280" x2="91466" y2="57325"/>
                        <a14:foregroundMark x1="92308" y1="54777" x2="92428" y2="52866"/>
                        <a14:foregroundMark x1="93029" y1="47452" x2="93149" y2="45860"/>
                        <a14:foregroundMark x1="93630" y1="40446" x2="93630" y2="38217"/>
                        <a14:foregroundMark x1="93870" y1="31529" x2="93870" y2="29618"/>
                        <a14:foregroundMark x1="94471" y1="21656" x2="94471" y2="20064"/>
                        <a14:foregroundMark x1="94591" y1="17516" x2="94591" y2="17516"/>
                        <a14:foregroundMark x1="94111" y1="14968" x2="93750" y2="13694"/>
                        <a14:foregroundMark x1="90385" y1="12739" x2="89904" y2="12102"/>
                        <a14:foregroundMark x1="86779" y1="12102" x2="86058" y2="11783"/>
                        <a14:foregroundMark x1="84375" y1="11783" x2="84375" y2="11783"/>
                        <a14:foregroundMark x1="82452" y1="10828" x2="82452" y2="10828"/>
                        <a14:foregroundMark x1="76563" y1="37580" x2="76563" y2="37580"/>
                        <a14:foregroundMark x1="75721" y1="36306" x2="75721" y2="36306"/>
                        <a14:foregroundMark x1="75721" y1="36306" x2="75721" y2="36306"/>
                        <a14:foregroundMark x1="75841" y1="35669" x2="75841" y2="35669"/>
                        <a14:foregroundMark x1="75841" y1="35669" x2="75841" y2="35669"/>
                        <a14:foregroundMark x1="75841" y1="35669" x2="75841" y2="35669"/>
                        <a14:foregroundMark x1="76322" y1="35669" x2="76322" y2="35669"/>
                        <a14:foregroundMark x1="76442" y1="36624" x2="76442" y2="36624"/>
                        <a14:foregroundMark x1="76202" y1="38217" x2="76202" y2="38217"/>
                        <a14:foregroundMark x1="76082" y1="38535" x2="76082" y2="38535"/>
                        <a14:foregroundMark x1="74519" y1="37580" x2="74519" y2="37580"/>
                        <a14:foregroundMark x1="44111" y1="73248" x2="44111" y2="73248"/>
                        <a14:foregroundMark x1="44111" y1="72930" x2="44111" y2="72930"/>
                        <a14:foregroundMark x1="44111" y1="72930" x2="44111" y2="72930"/>
                        <a14:foregroundMark x1="44111" y1="72930" x2="44111" y2="72930"/>
                        <a14:foregroundMark x1="44111" y1="72930" x2="44111" y2="72930"/>
                        <a14:foregroundMark x1="44111" y1="72930" x2="44111" y2="72930"/>
                        <a14:foregroundMark x1="44111" y1="72930" x2="44111" y2="72930"/>
                        <a14:foregroundMark x1="44111" y1="72930" x2="44111" y2="72930"/>
                        <a14:foregroundMark x1="55769" y1="69745" x2="55769" y2="69745"/>
                        <a14:foregroundMark x1="55769" y1="69745" x2="55769" y2="69745"/>
                        <a14:foregroundMark x1="55769" y1="69745" x2="55769" y2="69745"/>
                        <a14:foregroundMark x1="55769" y1="69745" x2="55769" y2="69745"/>
                        <a14:foregroundMark x1="40385" y1="94904" x2="40385" y2="94904"/>
                        <a14:foregroundMark x1="42548" y1="94268" x2="42548" y2="94268"/>
                        <a14:foregroundMark x1="44952" y1="94904" x2="44952" y2="94904"/>
                        <a14:foregroundMark x1="46514" y1="95223" x2="46514" y2="95223"/>
                        <a14:foregroundMark x1="48438" y1="95541" x2="48438" y2="95541"/>
                        <a14:foregroundMark x1="51442" y1="95541" x2="51442" y2="95541"/>
                        <a14:foregroundMark x1="53005" y1="95541" x2="53005" y2="95541"/>
                        <a14:foregroundMark x1="55889" y1="94904" x2="55889" y2="94904"/>
                        <a14:foregroundMark x1="57212" y1="94904" x2="57212" y2="94904"/>
                        <a14:foregroundMark x1="58774" y1="94268" x2="58774" y2="94268"/>
                        <a14:foregroundMark x1="59976" y1="94268" x2="59976" y2="94268"/>
                        <a14:foregroundMark x1="61659" y1="94586" x2="61659" y2="94586"/>
                        <a14:foregroundMark x1="62620" y1="94904" x2="62620" y2="94904"/>
                        <a14:foregroundMark x1="62861" y1="95223" x2="62861" y2="95223"/>
                        <a14:foregroundMark x1="61418" y1="95223" x2="61418" y2="95223"/>
                        <a14:foregroundMark x1="60577" y1="94904" x2="60577" y2="94904"/>
                        <a14:foregroundMark x1="59375" y1="94904" x2="59375" y2="94904"/>
                        <a14:foregroundMark x1="58534" y1="94904" x2="58534" y2="94904"/>
                        <a14:foregroundMark x1="44712" y1="95223" x2="44712" y2="95223"/>
                        <a14:foregroundMark x1="50120" y1="95541" x2="50120" y2="95541"/>
                        <a14:foregroundMark x1="39303" y1="94586" x2="39303" y2="94586"/>
                        <a14:foregroundMark x1="38582" y1="94586" x2="38582" y2="94586"/>
                        <a14:foregroundMark x1="37981" y1="94586" x2="37981" y2="94586"/>
                        <a14:foregroundMark x1="37139" y1="94586" x2="37139" y2="94586"/>
                        <a14:foregroundMark x1="20072" y1="6369" x2="20072" y2="6369"/>
                        <a14:foregroundMark x1="48438" y1="7006" x2="48438" y2="7006"/>
                        <a14:foregroundMark x1="49279" y1="7643" x2="49279" y2="7643"/>
                        <a14:foregroundMark x1="49880" y1="7643" x2="49880" y2="7643"/>
                        <a14:foregroundMark x1="51322" y1="7643" x2="51322" y2="7643"/>
                        <a14:foregroundMark x1="51803" y1="7643" x2="51803" y2="7643"/>
                        <a14:foregroundMark x1="52524" y1="7962" x2="52524" y2="7962"/>
                        <a14:foregroundMark x1="52644" y1="7325" x2="52644" y2="7325"/>
                        <a14:foregroundMark x1="96274" y1="5732" x2="96274" y2="5732"/>
                        <a14:foregroundMark x1="94351" y1="5732" x2="94351" y2="5732"/>
                        <a14:foregroundMark x1="96154" y1="5732" x2="96154" y2="5732"/>
                        <a14:foregroundMark x1="96635" y1="6369" x2="96635" y2="6369"/>
                        <a14:foregroundMark x1="79087" y1="5414" x2="79087" y2="5414"/>
                        <a14:backgroundMark x1="24519" y1="64331" x2="24519" y2="64331"/>
                        <a14:backgroundMark x1="24399" y1="76752" x2="24399" y2="76752"/>
                        <a14:backgroundMark x1="21154" y1="79618" x2="19952" y2="81847"/>
                        <a14:backgroundMark x1="17788" y1="82803" x2="17788" y2="82803"/>
                        <a14:backgroundMark x1="11899" y1="82484" x2="11418" y2="82166"/>
                        <a14:backgroundMark x1="6731" y1="82166" x2="6731" y2="82166"/>
                        <a14:backgroundMark x1="4207" y1="82166" x2="4207" y2="82166"/>
                        <a14:backgroundMark x1="4087" y1="82484" x2="4087" y2="82484"/>
                        <a14:backgroundMark x1="6250" y1="84076" x2="6971" y2="84713"/>
                        <a14:backgroundMark x1="12620" y1="86306" x2="12620" y2="86306"/>
                        <a14:backgroundMark x1="18750" y1="86943" x2="19471" y2="86943"/>
                        <a14:backgroundMark x1="21514" y1="86624" x2="22115" y2="85350"/>
                        <a14:backgroundMark x1="25000" y1="83121" x2="25361" y2="80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2819400"/>
            <a:ext cx="7924800" cy="2990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7706B5-D53D-4A0B-B168-CCBB9AA56BB3}"/>
              </a:ext>
            </a:extLst>
          </p:cNvPr>
          <p:cNvSpPr/>
          <p:nvPr/>
        </p:nvSpPr>
        <p:spPr>
          <a:xfrm>
            <a:off x="2895600" y="1744688"/>
            <a:ext cx="18090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760"/>
              </a:spcBef>
            </a:pPr>
            <a:r>
              <a:rPr lang="bg-BG" sz="3000" dirty="0">
                <a:solidFill>
                  <a:srgbClr val="181B0D"/>
                </a:solidFill>
                <a:latin typeface="Arial"/>
                <a:cs typeface="Arial"/>
              </a:rPr>
              <a:t>б</a:t>
            </a:r>
            <a:r>
              <a:rPr lang="en-US" sz="3000" dirty="0">
                <a:solidFill>
                  <a:srgbClr val="181B0D"/>
                </a:solidFill>
                <a:latin typeface="Arial"/>
                <a:cs typeface="Arial"/>
              </a:rPr>
              <a:t>) </a:t>
            </a:r>
            <a:r>
              <a:rPr lang="bg-BG" sz="3000" dirty="0">
                <a:solidFill>
                  <a:srgbClr val="181B0D"/>
                </a:solidFill>
                <a:latin typeface="Arial"/>
                <a:cs typeface="Arial"/>
              </a:rPr>
              <a:t>Схема</a:t>
            </a:r>
            <a:endParaRPr lang="bg-BG"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320" y="1974278"/>
            <a:ext cx="6341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І </a:t>
            </a:r>
            <a:r>
              <a:rPr spc="-170" dirty="0"/>
              <a:t>поколение </a:t>
            </a:r>
            <a:r>
              <a:rPr spc="55" dirty="0"/>
              <a:t>(1949 </a:t>
            </a:r>
            <a:r>
              <a:rPr spc="-365" dirty="0"/>
              <a:t>-</a:t>
            </a:r>
            <a:r>
              <a:rPr spc="-355" dirty="0"/>
              <a:t> </a:t>
            </a:r>
            <a:r>
              <a:rPr spc="55" dirty="0"/>
              <a:t>1958)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3099181"/>
            <a:ext cx="6438265" cy="27857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Външна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памет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магнитни </a:t>
            </a:r>
            <a:r>
              <a:rPr sz="2400" spc="-150" dirty="0">
                <a:solidFill>
                  <a:srgbClr val="181B0D"/>
                </a:solidFill>
                <a:latin typeface="Arial"/>
                <a:cs typeface="Arial"/>
              </a:rPr>
              <a:t>ленти,</a:t>
            </a:r>
            <a:r>
              <a:rPr sz="2400" spc="-14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перфокарти</a:t>
            </a:r>
            <a:endParaRPr sz="240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40" dirty="0">
                <a:solidFill>
                  <a:srgbClr val="181B0D"/>
                </a:solidFill>
                <a:latin typeface="Arial"/>
                <a:cs typeface="Arial"/>
              </a:rPr>
              <a:t>Градивни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елементи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електровакумни</a:t>
            </a:r>
            <a:r>
              <a:rPr sz="2400" spc="-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лампи</a:t>
            </a:r>
            <a:endParaRPr sz="240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Еднопрограмен</a:t>
            </a:r>
            <a:r>
              <a:rPr sz="2400" spc="-7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режим</a:t>
            </a:r>
            <a:endParaRPr sz="2400" dirty="0">
              <a:latin typeface="Arial"/>
              <a:cs typeface="Arial"/>
            </a:endParaRPr>
          </a:p>
          <a:p>
            <a:pPr marL="927100" marR="33655" indent="-384175">
              <a:lnSpc>
                <a:spcPts val="2700"/>
              </a:lnSpc>
              <a:spcBef>
                <a:spcPts val="765"/>
              </a:spcBef>
              <a:tabLst>
                <a:tab pos="926465" algn="l"/>
              </a:tabLst>
            </a:pP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	</a:t>
            </a:r>
            <a:r>
              <a:rPr sz="2400" i="1" spc="-215" dirty="0">
                <a:solidFill>
                  <a:srgbClr val="181B0D"/>
                </a:solidFill>
                <a:latin typeface="Trebuchet MS"/>
                <a:cs typeface="Trebuchet MS"/>
              </a:rPr>
              <a:t>Изпълняват </a:t>
            </a:r>
            <a:r>
              <a:rPr sz="2400" i="1" spc="-25" dirty="0">
                <a:solidFill>
                  <a:srgbClr val="181B0D"/>
                </a:solidFill>
                <a:latin typeface="Trebuchet MS"/>
                <a:cs typeface="Trebuchet MS"/>
              </a:rPr>
              <a:t>само </a:t>
            </a:r>
            <a:r>
              <a:rPr sz="2400" i="1" spc="-85" dirty="0">
                <a:solidFill>
                  <a:srgbClr val="181B0D"/>
                </a:solidFill>
                <a:latin typeface="Trebuchet MS"/>
                <a:cs typeface="Trebuchet MS"/>
              </a:rPr>
              <a:t>една </a:t>
            </a:r>
            <a:r>
              <a:rPr sz="2400" i="1" spc="-50" dirty="0">
                <a:solidFill>
                  <a:srgbClr val="181B0D"/>
                </a:solidFill>
                <a:latin typeface="Trebuchet MS"/>
                <a:cs typeface="Trebuchet MS"/>
              </a:rPr>
              <a:t>операция </a:t>
            </a:r>
            <a:r>
              <a:rPr sz="2400" i="1" spc="-60" dirty="0">
                <a:solidFill>
                  <a:srgbClr val="181B0D"/>
                </a:solidFill>
                <a:latin typeface="Trebuchet MS"/>
                <a:cs typeface="Trebuchet MS"/>
              </a:rPr>
              <a:t>по</a:t>
            </a:r>
            <a:r>
              <a:rPr sz="2400" i="1" spc="-260" dirty="0">
                <a:solidFill>
                  <a:srgbClr val="181B0D"/>
                </a:solidFill>
                <a:latin typeface="Trebuchet MS"/>
                <a:cs typeface="Trebuchet MS"/>
              </a:rPr>
              <a:t> </a:t>
            </a:r>
            <a:r>
              <a:rPr sz="2400" i="1" spc="-95" dirty="0">
                <a:solidFill>
                  <a:srgbClr val="181B0D"/>
                </a:solidFill>
                <a:latin typeface="Trebuchet MS"/>
                <a:cs typeface="Trebuchet MS"/>
              </a:rPr>
              <a:t>едно  </a:t>
            </a:r>
            <a:r>
              <a:rPr sz="2400" i="1" spc="-60" dirty="0">
                <a:solidFill>
                  <a:srgbClr val="181B0D"/>
                </a:solidFill>
                <a:latin typeface="Trebuchet MS"/>
                <a:cs typeface="Trebuchet MS"/>
              </a:rPr>
              <a:t>и </a:t>
            </a:r>
            <a:r>
              <a:rPr sz="2400" i="1" spc="-130" dirty="0">
                <a:solidFill>
                  <a:srgbClr val="181B0D"/>
                </a:solidFill>
                <a:latin typeface="Trebuchet MS"/>
                <a:cs typeface="Trebuchet MS"/>
              </a:rPr>
              <a:t>също</a:t>
            </a:r>
            <a:r>
              <a:rPr sz="2400" i="1" spc="-195" dirty="0">
                <a:solidFill>
                  <a:srgbClr val="181B0D"/>
                </a:solidFill>
                <a:latin typeface="Trebuchet MS"/>
                <a:cs typeface="Trebuchet MS"/>
              </a:rPr>
              <a:t> </a:t>
            </a:r>
            <a:r>
              <a:rPr sz="2400" i="1" spc="-25" dirty="0">
                <a:solidFill>
                  <a:srgbClr val="181B0D"/>
                </a:solidFill>
                <a:latin typeface="Trebuchet MS"/>
                <a:cs typeface="Trebuchet MS"/>
              </a:rPr>
              <a:t>време</a:t>
            </a:r>
            <a:endParaRPr sz="2400" dirty="0">
              <a:latin typeface="Trebuchet MS"/>
              <a:cs typeface="Trebuchet MS"/>
            </a:endParaRPr>
          </a:p>
          <a:p>
            <a:pPr marL="396240" indent="-384175">
              <a:lnSpc>
                <a:spcPct val="100000"/>
              </a:lnSpc>
              <a:spcBef>
                <a:spcPts val="97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Малка</a:t>
            </a:r>
            <a:r>
              <a:rPr sz="2400" spc="-7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производителност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59772" y="2819400"/>
            <a:ext cx="2068068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2D407DD-4457-49CF-AF18-471703CF005C}"/>
              </a:ext>
            </a:extLst>
          </p:cNvPr>
          <p:cNvSpPr txBox="1">
            <a:spLocks/>
          </p:cNvSpPr>
          <p:nvPr/>
        </p:nvSpPr>
        <p:spPr>
          <a:xfrm>
            <a:off x="1676400" y="301550"/>
            <a:ext cx="92174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181B0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bg-BG" kern="0" spc="-200" dirty="0"/>
              <a:t>2. Поколения</a:t>
            </a:r>
            <a:r>
              <a:rPr lang="bg-BG" kern="0" spc="-210" dirty="0"/>
              <a:t> </a:t>
            </a:r>
            <a:r>
              <a:rPr lang="bg-BG" kern="0" spc="-114" dirty="0"/>
              <a:t>компютри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8A65F-4DC5-4B41-95AC-8134CD91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852" y="3276600"/>
            <a:ext cx="1524132" cy="2840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66230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</a:tabLst>
            </a:pPr>
            <a:r>
              <a:rPr spc="-125" dirty="0"/>
              <a:t>ІІ	</a:t>
            </a:r>
            <a:r>
              <a:rPr spc="-170" dirty="0"/>
              <a:t>поколение </a:t>
            </a:r>
            <a:r>
              <a:rPr spc="60" dirty="0"/>
              <a:t>(1959 </a:t>
            </a:r>
            <a:r>
              <a:rPr spc="-365" dirty="0"/>
              <a:t>-</a:t>
            </a:r>
            <a:r>
              <a:rPr spc="-360" dirty="0"/>
              <a:t> </a:t>
            </a:r>
            <a:r>
              <a:rPr spc="55" dirty="0"/>
              <a:t>1963)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2160068"/>
            <a:ext cx="5097145" cy="35369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40" dirty="0">
                <a:solidFill>
                  <a:srgbClr val="181B0D"/>
                </a:solidFill>
                <a:latin typeface="Arial"/>
                <a:cs typeface="Arial"/>
              </a:rPr>
              <a:t>Градивни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елементи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</a:t>
            </a:r>
            <a:r>
              <a:rPr sz="2400" spc="8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транзистори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Външна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памет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магнитни</a:t>
            </a:r>
            <a:r>
              <a:rPr sz="2400" spc="-17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181B0D"/>
                </a:solidFill>
                <a:latin typeface="Arial"/>
                <a:cs typeface="Arial"/>
              </a:rPr>
              <a:t>дискове</a:t>
            </a:r>
            <a:endParaRPr sz="2400">
              <a:latin typeface="Arial"/>
              <a:cs typeface="Arial"/>
            </a:endParaRPr>
          </a:p>
          <a:p>
            <a:pPr marL="396240" marR="5080" indent="-384175">
              <a:lnSpc>
                <a:spcPts val="2700"/>
              </a:lnSpc>
              <a:spcBef>
                <a:spcPts val="127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35" dirty="0">
                <a:solidFill>
                  <a:srgbClr val="181B0D"/>
                </a:solidFill>
                <a:latin typeface="Arial"/>
                <a:cs typeface="Arial"/>
              </a:rPr>
              <a:t>По-бързи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и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по-надеждни </a:t>
            </a:r>
            <a:r>
              <a:rPr sz="2400" spc="-20" dirty="0">
                <a:solidFill>
                  <a:srgbClr val="181B0D"/>
                </a:solidFill>
                <a:latin typeface="Arial"/>
                <a:cs typeface="Arial"/>
              </a:rPr>
              <a:t>в </a:t>
            </a:r>
            <a:r>
              <a:rPr sz="2400" spc="-130" dirty="0">
                <a:solidFill>
                  <a:srgbClr val="181B0D"/>
                </a:solidFill>
                <a:latin typeface="Arial"/>
                <a:cs typeface="Arial"/>
              </a:rPr>
              <a:t>работата  </a:t>
            </a:r>
            <a:r>
              <a:rPr sz="2400" spc="-80" dirty="0">
                <a:solidFill>
                  <a:srgbClr val="181B0D"/>
                </a:solidFill>
                <a:latin typeface="Arial"/>
                <a:cs typeface="Arial"/>
              </a:rPr>
              <a:t>си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ts val="2800"/>
              </a:lnSpc>
              <a:spcBef>
                <a:spcPts val="96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1957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г. </a:t>
            </a:r>
            <a:r>
              <a:rPr sz="2400" spc="-120" dirty="0">
                <a:solidFill>
                  <a:srgbClr val="181B0D"/>
                </a:solidFill>
                <a:latin typeface="Arial"/>
                <a:cs typeface="Arial"/>
              </a:rPr>
              <a:t>първият </a:t>
            </a:r>
            <a:r>
              <a:rPr sz="2400" spc="-35" dirty="0">
                <a:solidFill>
                  <a:srgbClr val="181B0D"/>
                </a:solidFill>
                <a:latin typeface="Arial"/>
                <a:cs typeface="Arial"/>
              </a:rPr>
              <a:t>език</a:t>
            </a:r>
            <a:r>
              <a:rPr sz="2400" spc="-2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за</a:t>
            </a:r>
            <a:endParaRPr sz="2400">
              <a:latin typeface="Arial"/>
              <a:cs typeface="Arial"/>
            </a:endParaRPr>
          </a:p>
          <a:p>
            <a:pPr marL="396240">
              <a:lnSpc>
                <a:spcPts val="2800"/>
              </a:lnSpc>
              <a:tabLst>
                <a:tab pos="2635250" algn="l"/>
              </a:tabLst>
            </a:pP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програмиране</a:t>
            </a:r>
            <a:r>
              <a:rPr sz="2400" spc="-5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	</a:t>
            </a:r>
            <a:r>
              <a:rPr sz="2400" spc="-285" dirty="0">
                <a:solidFill>
                  <a:srgbClr val="181B0D"/>
                </a:solidFill>
                <a:latin typeface="Arial"/>
                <a:cs typeface="Arial"/>
              </a:rPr>
              <a:t>FORTRAN</a:t>
            </a:r>
            <a:endParaRPr sz="2400">
              <a:latin typeface="Arial"/>
              <a:cs typeface="Arial"/>
            </a:endParaRPr>
          </a:p>
          <a:p>
            <a:pPr marL="396240" marR="87630" indent="-384175">
              <a:lnSpc>
                <a:spcPts val="2710"/>
              </a:lnSpc>
              <a:spcBef>
                <a:spcPts val="1255"/>
              </a:spcBef>
              <a:buChar char="■"/>
              <a:tabLst>
                <a:tab pos="396240" algn="l"/>
                <a:tab pos="396875" algn="l"/>
                <a:tab pos="1503045" algn="l"/>
              </a:tabLst>
            </a:pPr>
            <a:r>
              <a:rPr sz="2400" spc="60" dirty="0">
                <a:solidFill>
                  <a:srgbClr val="181B0D"/>
                </a:solidFill>
                <a:latin typeface="Arial"/>
                <a:cs typeface="Arial"/>
              </a:rPr>
              <a:t>1958</a:t>
            </a:r>
            <a:r>
              <a:rPr sz="2400" spc="-4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г.	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 </a:t>
            </a: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изобретена </a:t>
            </a:r>
            <a:r>
              <a:rPr sz="2400" spc="-120" dirty="0">
                <a:solidFill>
                  <a:srgbClr val="181B0D"/>
                </a:solidFill>
                <a:latin typeface="Arial"/>
                <a:cs typeface="Arial"/>
              </a:rPr>
              <a:t>интегралната 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схема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B3190-77B0-4BDC-9593-97898FB3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838200"/>
            <a:ext cx="3023878" cy="2054530"/>
          </a:xfrm>
          <a:prstGeom prst="rect">
            <a:avLst/>
          </a:prstGeom>
        </p:spPr>
      </p:pic>
      <p:pic>
        <p:nvPicPr>
          <p:cNvPr id="2050" name="Picture 2" descr="Класификация на компютрите">
            <a:extLst>
              <a:ext uri="{FF2B5EF4-FFF2-40B4-BE49-F238E27FC236}">
                <a16:creationId xmlns:a16="http://schemas.microsoft.com/office/drawing/2014/main" id="{ABD4DAC7-ACD1-4A08-AF33-B36573FE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2800"/>
            <a:ext cx="41052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67348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1200" algn="l"/>
              </a:tabLst>
            </a:pPr>
            <a:r>
              <a:rPr spc="-125" dirty="0"/>
              <a:t>ІІІ	</a:t>
            </a:r>
            <a:r>
              <a:rPr spc="-170" dirty="0"/>
              <a:t>поколение </a:t>
            </a:r>
            <a:r>
              <a:rPr spc="65" dirty="0"/>
              <a:t>(1964 </a:t>
            </a:r>
            <a:r>
              <a:rPr spc="-365" dirty="0"/>
              <a:t>- </a:t>
            </a:r>
            <a:r>
              <a:rPr spc="5" dirty="0"/>
              <a:t>1970)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6644" y="1503933"/>
            <a:ext cx="6861684" cy="50600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55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Градивни елементи – интегрални схеми</a:t>
            </a:r>
            <a:endParaRPr sz="2400" spc="3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5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Външна памет – магнитни дискове</a:t>
            </a:r>
            <a:endParaRPr sz="2400" spc="30" dirty="0">
              <a:latin typeface="Arial"/>
              <a:cs typeface="Arial"/>
            </a:endParaRPr>
          </a:p>
          <a:p>
            <a:pPr marL="396240" indent="-384175">
              <a:lnSpc>
                <a:spcPts val="2510"/>
              </a:lnSpc>
              <a:spcBef>
                <a:spcPts val="65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Изпълняват няколко програми едновременно</a:t>
            </a:r>
            <a:endParaRPr sz="2400" spc="30" dirty="0">
              <a:latin typeface="Arial"/>
              <a:cs typeface="Arial"/>
            </a:endParaRPr>
          </a:p>
          <a:p>
            <a:pPr marL="396240">
              <a:lnSpc>
                <a:spcPts val="2510"/>
              </a:lnSpc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– 10 000 000 действия за сек.</a:t>
            </a:r>
            <a:endParaRPr sz="2400" spc="30" dirty="0">
              <a:latin typeface="Arial"/>
              <a:cs typeface="Arial"/>
            </a:endParaRPr>
          </a:p>
          <a:p>
            <a:pPr marL="396240" indent="-384175">
              <a:lnSpc>
                <a:spcPts val="2855"/>
              </a:lnSpc>
              <a:spcBef>
                <a:spcPts val="44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Операционни системи – Unix</a:t>
            </a:r>
            <a:endParaRPr sz="2400" spc="30" dirty="0">
              <a:latin typeface="Arial"/>
              <a:cs typeface="Arial"/>
            </a:endParaRPr>
          </a:p>
          <a:p>
            <a:pPr marL="927100" lvl="1" indent="-384175">
              <a:lnSpc>
                <a:spcPts val="2835"/>
              </a:lnSpc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Приложен софтуер</a:t>
            </a:r>
            <a:endParaRPr sz="2400" spc="30" dirty="0">
              <a:latin typeface="Trebuchet MS"/>
              <a:cs typeface="Trebuchet MS"/>
            </a:endParaRPr>
          </a:p>
          <a:p>
            <a:pPr marL="927100" marR="1021715" lvl="1" indent="-384175">
              <a:lnSpc>
                <a:spcPct val="74200"/>
              </a:lnSpc>
              <a:spcBef>
                <a:spcPts val="720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1964 г. - Дък Енгелбърт измисля и  патентова мишката</a:t>
            </a:r>
            <a:endParaRPr sz="2400" spc="30" dirty="0">
              <a:latin typeface="Trebuchet MS"/>
              <a:cs typeface="Trebuchet MS"/>
            </a:endParaRPr>
          </a:p>
          <a:p>
            <a:pPr marL="927100" lvl="1" indent="-384175">
              <a:lnSpc>
                <a:spcPts val="2800"/>
              </a:lnSpc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Джобен калкулатор</a:t>
            </a:r>
            <a:endParaRPr sz="2400" spc="30" dirty="0">
              <a:latin typeface="Trebuchet MS"/>
              <a:cs typeface="Trebuchet MS"/>
            </a:endParaRPr>
          </a:p>
          <a:p>
            <a:pPr marL="927100" lvl="1" indent="-384175">
              <a:lnSpc>
                <a:spcPts val="2825"/>
              </a:lnSpc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1968 г. - Първият микропроцесор – Intel</a:t>
            </a:r>
            <a:endParaRPr sz="2400" spc="30" dirty="0">
              <a:latin typeface="Trebuchet MS"/>
              <a:cs typeface="Trebuchet MS"/>
            </a:endParaRPr>
          </a:p>
          <a:p>
            <a:pPr marL="927100" marR="332105" lvl="1" indent="-384175">
              <a:lnSpc>
                <a:spcPct val="74200"/>
              </a:lnSpc>
              <a:spcBef>
                <a:spcPts val="720"/>
              </a:spcBef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1969 г. – Завършен е военният проект  ARPANet</a:t>
            </a:r>
            <a:endParaRPr sz="2400" spc="30" dirty="0">
              <a:latin typeface="Trebuchet MS"/>
              <a:cs typeface="Trebuchet MS"/>
            </a:endParaRPr>
          </a:p>
        </p:txBody>
      </p:sp>
      <p:pic>
        <p:nvPicPr>
          <p:cNvPr id="5" name="Picture 6" descr="Интегрална схема 4510, DIP-16 - Цена - eshop-bg.com">
            <a:extLst>
              <a:ext uri="{FF2B5EF4-FFF2-40B4-BE49-F238E27FC236}">
                <a16:creationId xmlns:a16="http://schemas.microsoft.com/office/drawing/2014/main" id="{33F58E36-5BF2-4D38-A861-F2DE7EDF4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4000" b="19680"/>
          <a:stretch/>
        </p:blipFill>
        <p:spPr bwMode="auto">
          <a:xfrm>
            <a:off x="8991600" y="627633"/>
            <a:ext cx="258241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Третото поколение компютри - Pages [1] - World енциклопедични познания">
            <a:extLst>
              <a:ext uri="{FF2B5EF4-FFF2-40B4-BE49-F238E27FC236}">
                <a16:creationId xmlns:a16="http://schemas.microsoft.com/office/drawing/2014/main" id="{B1FBBB28-8FEE-4061-8D8F-6E9810E6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795225"/>
            <a:ext cx="2696144" cy="35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6297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0" dirty="0"/>
              <a:t>ІV </a:t>
            </a:r>
            <a:r>
              <a:rPr spc="-170" dirty="0"/>
              <a:t>поколение</a:t>
            </a:r>
            <a:r>
              <a:rPr spc="60" dirty="0"/>
              <a:t> </a:t>
            </a:r>
            <a:r>
              <a:rPr spc="-35" dirty="0"/>
              <a:t>(1971-2003)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2160068"/>
            <a:ext cx="9443085" cy="22002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1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30" dirty="0">
                <a:solidFill>
                  <a:srgbClr val="181B0D"/>
                </a:solidFill>
                <a:latin typeface="Arial"/>
                <a:cs typeface="Arial"/>
              </a:rPr>
              <a:t>Intel </a:t>
            </a: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произвежда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първия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микропроцесор </a:t>
            </a:r>
            <a:r>
              <a:rPr sz="2400" spc="-20" dirty="0">
                <a:solidFill>
                  <a:srgbClr val="181B0D"/>
                </a:solidFill>
                <a:latin typeface="Arial"/>
                <a:cs typeface="Arial"/>
              </a:rPr>
              <a:t>в </a:t>
            </a:r>
            <a:r>
              <a:rPr sz="2400" spc="-105" dirty="0">
                <a:solidFill>
                  <a:srgbClr val="181B0D"/>
                </a:solidFill>
                <a:latin typeface="Arial"/>
                <a:cs typeface="Arial"/>
              </a:rPr>
              <a:t>света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30" dirty="0">
                <a:solidFill>
                  <a:srgbClr val="181B0D"/>
                </a:solidFill>
                <a:latin typeface="Arial"/>
                <a:cs typeface="Arial"/>
              </a:rPr>
              <a:t>Intel</a:t>
            </a:r>
            <a:r>
              <a:rPr sz="2400" spc="-21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181B0D"/>
                </a:solidFill>
                <a:latin typeface="Arial"/>
                <a:cs typeface="Arial"/>
              </a:rPr>
              <a:t>4004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ts val="2795"/>
              </a:lnSpc>
              <a:spcBef>
                <a:spcPts val="1019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20" dirty="0">
                <a:solidFill>
                  <a:srgbClr val="181B0D"/>
                </a:solidFill>
                <a:latin typeface="Arial"/>
                <a:cs typeface="Arial"/>
              </a:rPr>
              <a:t>Интегрални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схеми 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с </a:t>
            </a:r>
            <a:r>
              <a:rPr sz="2400" spc="-40" dirty="0">
                <a:solidFill>
                  <a:srgbClr val="181B0D"/>
                </a:solidFill>
                <a:latin typeface="Arial"/>
                <a:cs typeface="Arial"/>
              </a:rPr>
              <a:t>висока </a:t>
            </a: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степен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на </a:t>
            </a: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интеграция, </a:t>
            </a:r>
            <a:r>
              <a:rPr sz="2400" spc="-145" dirty="0">
                <a:solidFill>
                  <a:srgbClr val="181B0D"/>
                </a:solidFill>
                <a:latin typeface="Arial"/>
                <a:cs typeface="Arial"/>
              </a:rPr>
              <a:t>съдържащи</a:t>
            </a:r>
            <a:r>
              <a:rPr sz="2400" spc="3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около</a:t>
            </a:r>
            <a:endParaRPr sz="2400">
              <a:latin typeface="Arial"/>
              <a:cs typeface="Arial"/>
            </a:endParaRPr>
          </a:p>
          <a:p>
            <a:pPr marL="396240">
              <a:lnSpc>
                <a:spcPts val="2795"/>
              </a:lnSpc>
            </a:pPr>
            <a:r>
              <a:rPr sz="2400" spc="50" dirty="0">
                <a:solidFill>
                  <a:srgbClr val="181B0D"/>
                </a:solidFill>
                <a:latin typeface="Arial"/>
                <a:cs typeface="Arial"/>
              </a:rPr>
              <a:t>10000 </a:t>
            </a:r>
            <a:r>
              <a:rPr sz="2400" spc="-90" dirty="0">
                <a:solidFill>
                  <a:srgbClr val="181B0D"/>
                </a:solidFill>
                <a:latin typeface="Arial"/>
                <a:cs typeface="Arial"/>
              </a:rPr>
              <a:t>логически </a:t>
            </a:r>
            <a:r>
              <a:rPr sz="2400" spc="-130" dirty="0">
                <a:solidFill>
                  <a:srgbClr val="181B0D"/>
                </a:solidFill>
                <a:latin typeface="Arial"/>
                <a:cs typeface="Arial"/>
              </a:rPr>
              <a:t>елемента </a:t>
            </a:r>
            <a:r>
              <a:rPr sz="2400" spc="-20" dirty="0">
                <a:solidFill>
                  <a:srgbClr val="181B0D"/>
                </a:solidFill>
                <a:latin typeface="Arial"/>
                <a:cs typeface="Arial"/>
              </a:rPr>
              <a:t>в </a:t>
            </a: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един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81B0D"/>
                </a:solidFill>
                <a:latin typeface="Arial"/>
                <a:cs typeface="Arial"/>
              </a:rPr>
              <a:t>кристал</a:t>
            </a:r>
            <a:endParaRPr sz="2400">
              <a:latin typeface="Arial"/>
              <a:cs typeface="Arial"/>
            </a:endParaRPr>
          </a:p>
          <a:p>
            <a:pPr marL="396240" marR="584835" indent="-384175">
              <a:lnSpc>
                <a:spcPts val="2710"/>
              </a:lnSpc>
              <a:spcBef>
                <a:spcPts val="1250"/>
              </a:spcBef>
              <a:buChar char="■"/>
              <a:tabLst>
                <a:tab pos="396240" algn="l"/>
                <a:tab pos="396875" algn="l"/>
                <a:tab pos="6395085" algn="l"/>
              </a:tabLst>
            </a:pP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Висока 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скорост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spc="-1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181B0D"/>
                </a:solidFill>
                <a:latin typeface="Arial"/>
                <a:cs typeface="Arial"/>
              </a:rPr>
              <a:t>изпълняваните</a:t>
            </a:r>
            <a:r>
              <a:rPr sz="2400" spc="-3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181B0D"/>
                </a:solidFill>
                <a:latin typeface="Arial"/>
                <a:cs typeface="Arial"/>
              </a:rPr>
              <a:t>операции	</a:t>
            </a:r>
            <a:r>
              <a:rPr sz="2400" spc="35" dirty="0">
                <a:solidFill>
                  <a:srgbClr val="181B0D"/>
                </a:solidFill>
                <a:latin typeface="Arial"/>
                <a:cs typeface="Arial"/>
              </a:rPr>
              <a:t>(60000 </a:t>
            </a:r>
            <a:r>
              <a:rPr sz="2400" spc="-75" dirty="0">
                <a:solidFill>
                  <a:srgbClr val="181B0D"/>
                </a:solidFill>
                <a:latin typeface="Arial"/>
                <a:cs typeface="Arial"/>
              </a:rPr>
              <a:t>оп. </a:t>
            </a:r>
            <a:r>
              <a:rPr sz="2400" spc="-20" dirty="0">
                <a:solidFill>
                  <a:srgbClr val="181B0D"/>
                </a:solidFill>
                <a:latin typeface="Arial"/>
                <a:cs typeface="Arial"/>
              </a:rPr>
              <a:t>в</a:t>
            </a:r>
            <a:r>
              <a:rPr sz="2400" spc="-16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сек.),  </a:t>
            </a:r>
            <a:r>
              <a:rPr sz="2400" spc="-40" dirty="0">
                <a:solidFill>
                  <a:srgbClr val="181B0D"/>
                </a:solidFill>
                <a:latin typeface="Arial"/>
                <a:cs typeface="Arial"/>
              </a:rPr>
              <a:t>висока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производителност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BFA44-1F7C-4DFA-95C7-F094EF3E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81000"/>
            <a:ext cx="2362200" cy="1625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F525B-CFDB-48EF-A347-E204FDA7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13481"/>
            <a:ext cx="2209800" cy="2143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5D9F7-D48D-4F9D-AB07-054751AD4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75" y="4513481"/>
            <a:ext cx="233362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1196182"/>
            <a:ext cx="10380726" cy="64036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3200" spc="-245" dirty="0"/>
              <a:t>Централен </a:t>
            </a:r>
            <a:r>
              <a:rPr sz="3200" spc="-155" dirty="0"/>
              <a:t>процесор  </a:t>
            </a:r>
            <a:r>
              <a:rPr sz="3200" spc="-120" dirty="0"/>
              <a:t>Central </a:t>
            </a:r>
            <a:r>
              <a:rPr sz="3200" spc="-135" dirty="0"/>
              <a:t>processing</a:t>
            </a:r>
            <a:r>
              <a:rPr sz="3200" spc="-204" dirty="0"/>
              <a:t> </a:t>
            </a:r>
            <a:r>
              <a:rPr sz="3200" spc="10" dirty="0"/>
              <a:t>unit</a:t>
            </a:r>
          </a:p>
        </p:txBody>
      </p:sp>
      <p:sp>
        <p:nvSpPr>
          <p:cNvPr id="5" name="object 5"/>
          <p:cNvSpPr/>
          <p:nvPr/>
        </p:nvSpPr>
        <p:spPr>
          <a:xfrm>
            <a:off x="6781800" y="2520608"/>
            <a:ext cx="4269714" cy="3257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594" y="2195829"/>
            <a:ext cx="4214495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>
                <a:solidFill>
                  <a:srgbClr val="181B0D"/>
                </a:solidFill>
                <a:latin typeface="Arial"/>
                <a:cs typeface="Arial"/>
              </a:rPr>
              <a:t>Характеристики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buChar char="■"/>
              <a:tabLst>
                <a:tab pos="396240" algn="l"/>
                <a:tab pos="396875" algn="l"/>
              </a:tabLst>
            </a:pPr>
            <a:r>
              <a:rPr sz="2400" spc="-195" dirty="0">
                <a:solidFill>
                  <a:srgbClr val="181B0D"/>
                </a:solidFill>
                <a:latin typeface="Arial"/>
                <a:cs typeface="Arial"/>
              </a:rPr>
              <a:t>Тип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на</a:t>
            </a:r>
            <a:r>
              <a:rPr sz="2400" spc="4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процесора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7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130" dirty="0">
                <a:solidFill>
                  <a:srgbClr val="181B0D"/>
                </a:solidFill>
                <a:latin typeface="Arial"/>
                <a:cs typeface="Arial"/>
              </a:rPr>
              <a:t>Тактова </a:t>
            </a:r>
            <a:r>
              <a:rPr sz="2400" spc="-145" dirty="0">
                <a:solidFill>
                  <a:srgbClr val="181B0D"/>
                </a:solidFill>
                <a:latin typeface="Arial"/>
                <a:cs typeface="Arial"/>
              </a:rPr>
              <a:t>честота </a:t>
            </a:r>
            <a:r>
              <a:rPr sz="2400" spc="70" dirty="0">
                <a:solidFill>
                  <a:srgbClr val="181B0D"/>
                </a:solidFill>
                <a:latin typeface="Arial"/>
                <a:cs typeface="Arial"/>
              </a:rPr>
              <a:t>– </a:t>
            </a:r>
            <a:r>
              <a:rPr sz="2400" spc="-125" dirty="0">
                <a:solidFill>
                  <a:srgbClr val="181B0D"/>
                </a:solidFill>
                <a:latin typeface="Arial"/>
                <a:cs typeface="Arial"/>
              </a:rPr>
              <a:t>МHz,</a:t>
            </a: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181B0D"/>
                </a:solidFill>
                <a:latin typeface="Arial"/>
                <a:cs typeface="Arial"/>
              </a:rPr>
              <a:t>GHz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745"/>
              </a:spcBef>
              <a:buChar char="■"/>
              <a:tabLst>
                <a:tab pos="396240" algn="l"/>
                <a:tab pos="396875" algn="l"/>
                <a:tab pos="1999614" algn="l"/>
              </a:tabLst>
            </a:pPr>
            <a:r>
              <a:rPr sz="2400" spc="-35" dirty="0">
                <a:solidFill>
                  <a:srgbClr val="181B0D"/>
                </a:solidFill>
                <a:latin typeface="Arial"/>
                <a:cs typeface="Arial"/>
              </a:rPr>
              <a:t>Кеш </a:t>
            </a:r>
            <a:r>
              <a:rPr sz="2400" spc="-100" dirty="0">
                <a:solidFill>
                  <a:srgbClr val="181B0D"/>
                </a:solidFill>
                <a:latin typeface="Arial"/>
                <a:cs typeface="Arial"/>
              </a:rPr>
              <a:t>памет	</a:t>
            </a:r>
            <a:r>
              <a:rPr sz="2400" spc="-200" dirty="0">
                <a:solidFill>
                  <a:srgbClr val="181B0D"/>
                </a:solidFill>
                <a:latin typeface="Arial"/>
                <a:cs typeface="Arial"/>
              </a:rPr>
              <a:t>- </a:t>
            </a: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L1, </a:t>
            </a:r>
            <a:r>
              <a:rPr sz="2400" spc="-55" dirty="0">
                <a:solidFill>
                  <a:srgbClr val="181B0D"/>
                </a:solidFill>
                <a:latin typeface="Arial"/>
                <a:cs typeface="Arial"/>
              </a:rPr>
              <a:t>L2,</a:t>
            </a:r>
            <a:r>
              <a:rPr sz="2400" spc="6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181B0D"/>
                </a:solidFill>
                <a:latin typeface="Arial"/>
                <a:cs typeface="Arial"/>
              </a:rPr>
              <a:t>L3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73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Колко </a:t>
            </a: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битова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шина </a:t>
            </a:r>
            <a:r>
              <a:rPr sz="2400" spc="-60" dirty="0">
                <a:solidFill>
                  <a:srgbClr val="181B0D"/>
                </a:solidFill>
                <a:latin typeface="Arial"/>
                <a:cs typeface="Arial"/>
              </a:rPr>
              <a:t>за</a:t>
            </a:r>
            <a:r>
              <a:rPr sz="2400" spc="1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данни</a:t>
            </a:r>
            <a:endParaRPr sz="2400">
              <a:latin typeface="Arial"/>
              <a:cs typeface="Arial"/>
            </a:endParaRPr>
          </a:p>
          <a:p>
            <a:pPr marL="396240" marR="76200" indent="-384175">
              <a:lnSpc>
                <a:spcPts val="2420"/>
              </a:lnSpc>
              <a:spcBef>
                <a:spcPts val="121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85" dirty="0">
                <a:solidFill>
                  <a:srgbClr val="181B0D"/>
                </a:solidFill>
                <a:latin typeface="Arial"/>
                <a:cs typeface="Arial"/>
              </a:rPr>
              <a:t>Колко </a:t>
            </a:r>
            <a:r>
              <a:rPr sz="2400" spc="-110" dirty="0">
                <a:solidFill>
                  <a:srgbClr val="181B0D"/>
                </a:solidFill>
                <a:latin typeface="Arial"/>
                <a:cs typeface="Arial"/>
              </a:rPr>
              <a:t>битова </a:t>
            </a:r>
            <a:r>
              <a:rPr sz="2400" spc="-95" dirty="0">
                <a:solidFill>
                  <a:srgbClr val="181B0D"/>
                </a:solidFill>
                <a:latin typeface="Arial"/>
                <a:cs typeface="Arial"/>
              </a:rPr>
              <a:t>адресна </a:t>
            </a:r>
            <a:r>
              <a:rPr sz="2400" spc="-70" dirty="0">
                <a:solidFill>
                  <a:srgbClr val="181B0D"/>
                </a:solidFill>
                <a:latin typeface="Arial"/>
                <a:cs typeface="Arial"/>
              </a:rPr>
              <a:t>шина  </a:t>
            </a:r>
            <a:r>
              <a:rPr sz="2400" spc="-145" dirty="0">
                <a:solidFill>
                  <a:srgbClr val="181B0D"/>
                </a:solidFill>
                <a:latin typeface="Arial"/>
                <a:cs typeface="Arial"/>
              </a:rPr>
              <a:t>поддържа</a:t>
            </a:r>
            <a:endParaRPr sz="24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73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-65" dirty="0">
                <a:solidFill>
                  <a:srgbClr val="181B0D"/>
                </a:solidFill>
                <a:latin typeface="Arial"/>
                <a:cs typeface="Arial"/>
              </a:rPr>
              <a:t>Физическо </a:t>
            </a:r>
            <a:r>
              <a:rPr sz="2400" spc="-80" dirty="0">
                <a:solidFill>
                  <a:srgbClr val="181B0D"/>
                </a:solidFill>
                <a:latin typeface="Arial"/>
                <a:cs typeface="Arial"/>
              </a:rPr>
              <a:t>свързване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C862312-C9C4-4CE7-B136-8AB7D8992F43}"/>
              </a:ext>
            </a:extLst>
          </p:cNvPr>
          <p:cNvSpPr txBox="1">
            <a:spLocks/>
          </p:cNvSpPr>
          <p:nvPr/>
        </p:nvSpPr>
        <p:spPr>
          <a:xfrm>
            <a:off x="1677542" y="146329"/>
            <a:ext cx="92174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181B0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bg-BG" kern="0" spc="-200" dirty="0"/>
              <a:t>3. К</a:t>
            </a:r>
            <a:r>
              <a:rPr lang="bg-BG" kern="0" spc="-114" dirty="0"/>
              <a:t>омпютърна конфигурация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1842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Памети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7597" y="1821560"/>
            <a:ext cx="4935855" cy="4017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181B0D"/>
                </a:solidFill>
                <a:latin typeface="Arial"/>
                <a:cs typeface="Arial"/>
              </a:rPr>
              <a:t>ROM - Read Only Memory</a:t>
            </a:r>
            <a:endParaRPr sz="2400" spc="3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spc="3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Постоянна памет</a:t>
            </a:r>
            <a:endParaRPr sz="2400" spc="30" dirty="0">
              <a:latin typeface="Arial"/>
              <a:cs typeface="Arial"/>
            </a:endParaRPr>
          </a:p>
          <a:p>
            <a:pPr marL="927100" marR="5080" indent="-384175">
              <a:lnSpc>
                <a:spcPct val="73700"/>
              </a:lnSpc>
              <a:spcBef>
                <a:spcPts val="1215"/>
              </a:spcBef>
              <a:tabLst>
                <a:tab pos="92646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–	</a:t>
            </a: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запомня основните програми  и данни, за да може</a:t>
            </a:r>
            <a:endParaRPr sz="2400" spc="30" dirty="0">
              <a:latin typeface="Trebuchet MS"/>
              <a:cs typeface="Trebuchet MS"/>
            </a:endParaRPr>
          </a:p>
          <a:p>
            <a:pPr marL="927100">
              <a:lnSpc>
                <a:spcPts val="1764"/>
              </a:lnSpc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компютърът да започне</a:t>
            </a:r>
            <a:endParaRPr sz="2400" spc="30" dirty="0">
              <a:latin typeface="Trebuchet MS"/>
              <a:cs typeface="Trebuchet MS"/>
            </a:endParaRPr>
          </a:p>
          <a:p>
            <a:pPr marL="927100">
              <a:lnSpc>
                <a:spcPts val="2510"/>
              </a:lnSpc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работа</a:t>
            </a:r>
            <a:endParaRPr sz="2400" spc="30" dirty="0">
              <a:latin typeface="Trebuchet MS"/>
              <a:cs typeface="Trebuchet MS"/>
            </a:endParaRPr>
          </a:p>
          <a:p>
            <a:pPr marL="396240" marR="392430" indent="-384175">
              <a:lnSpc>
                <a:spcPct val="74000"/>
              </a:lnSpc>
              <a:spcBef>
                <a:spcPts val="1190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Информация въведена от  производителя и не може да се  променя от потребителя</a:t>
            </a:r>
            <a:endParaRPr sz="2400" spc="3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4456" y="1848992"/>
            <a:ext cx="5240020" cy="3508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46785" algn="ctr">
              <a:lnSpc>
                <a:spcPts val="2750"/>
              </a:lnSpc>
              <a:spcBef>
                <a:spcPts val="100"/>
              </a:spcBef>
            </a:pPr>
            <a:r>
              <a:rPr sz="2400" b="1" spc="30" dirty="0">
                <a:solidFill>
                  <a:srgbClr val="181B0D"/>
                </a:solidFill>
                <a:latin typeface="Arial"/>
                <a:cs typeface="Arial"/>
              </a:rPr>
              <a:t>RAM - Random Access Memory</a:t>
            </a:r>
            <a:endParaRPr sz="2400" spc="30" dirty="0">
              <a:latin typeface="Arial"/>
              <a:cs typeface="Arial"/>
            </a:endParaRPr>
          </a:p>
          <a:p>
            <a:pPr marR="947419" algn="ctr">
              <a:lnSpc>
                <a:spcPts val="2510"/>
              </a:lnSpc>
            </a:pPr>
            <a:r>
              <a:rPr sz="2200" spc="30" dirty="0">
                <a:solidFill>
                  <a:srgbClr val="181B0D"/>
                </a:solidFill>
                <a:latin typeface="Arial"/>
                <a:cs typeface="Arial"/>
              </a:rPr>
              <a:t>ОПЕРАТИВНА ПАМЕТ</a:t>
            </a:r>
            <a:endParaRPr sz="2200" spc="30" dirty="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54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Памет с произволен достъп</a:t>
            </a:r>
            <a:endParaRPr sz="2400" spc="30" dirty="0">
              <a:latin typeface="Arial"/>
              <a:cs typeface="Arial"/>
            </a:endParaRPr>
          </a:p>
          <a:p>
            <a:pPr marL="542925">
              <a:lnSpc>
                <a:spcPts val="2735"/>
              </a:lnSpc>
              <a:spcBef>
                <a:spcPts val="405"/>
              </a:spcBef>
              <a:tabLst>
                <a:tab pos="927100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–	</a:t>
            </a: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Служи за съхраняване на</a:t>
            </a:r>
            <a:endParaRPr sz="2400" spc="30" dirty="0">
              <a:latin typeface="Trebuchet MS"/>
              <a:cs typeface="Trebuchet MS"/>
            </a:endParaRPr>
          </a:p>
          <a:p>
            <a:pPr marL="927100">
              <a:lnSpc>
                <a:spcPts val="2595"/>
              </a:lnSpc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програмите и данните, с които в</a:t>
            </a:r>
            <a:endParaRPr sz="2400" spc="30" dirty="0">
              <a:latin typeface="Trebuchet MS"/>
              <a:cs typeface="Trebuchet MS"/>
            </a:endParaRPr>
          </a:p>
          <a:p>
            <a:pPr marL="927100">
              <a:lnSpc>
                <a:spcPts val="2735"/>
              </a:lnSpc>
            </a:pPr>
            <a:r>
              <a:rPr sz="2400" i="1" spc="30" dirty="0">
                <a:solidFill>
                  <a:srgbClr val="181B0D"/>
                </a:solidFill>
                <a:latin typeface="Trebuchet MS"/>
                <a:cs typeface="Trebuchet MS"/>
              </a:rPr>
              <a:t>момента работи процесора</a:t>
            </a:r>
            <a:endParaRPr sz="2400" spc="30" dirty="0">
              <a:latin typeface="Trebuchet MS"/>
              <a:cs typeface="Trebuchet MS"/>
            </a:endParaRPr>
          </a:p>
          <a:p>
            <a:pPr marL="396240" indent="-384175">
              <a:lnSpc>
                <a:spcPct val="100000"/>
              </a:lnSpc>
              <a:spcBef>
                <a:spcPts val="915"/>
              </a:spcBef>
              <a:buChar char="■"/>
              <a:tabLst>
                <a:tab pos="396240" algn="l"/>
                <a:tab pos="396875" algn="l"/>
              </a:tabLst>
            </a:pPr>
            <a:r>
              <a:rPr sz="2400" spc="30" dirty="0">
                <a:solidFill>
                  <a:srgbClr val="181B0D"/>
                </a:solidFill>
                <a:latin typeface="Arial"/>
                <a:cs typeface="Arial"/>
              </a:rPr>
              <a:t>Енергозависима</a:t>
            </a:r>
            <a:endParaRPr sz="2400" spc="3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5268653"/>
            <a:ext cx="2261107" cy="1542288"/>
          </a:xfrm>
          <a:prstGeom prst="rect">
            <a:avLst/>
          </a:prstGeom>
          <a:blipFill>
            <a:blip r:embed="rId2" cstate="print"/>
            <a:stretch>
              <a:fillRect l="-19337" t="-30488" b="-1857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20200" y="4967663"/>
            <a:ext cx="2619755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736</Words>
  <Application>Microsoft Office PowerPoint</Application>
  <PresentationFormat>Widescreen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Office Theme</vt:lpstr>
      <vt:lpstr>СЪВРЕМЕННИ КОМПЮТЪРНИ СИСТЕМИ</vt:lpstr>
      <vt:lpstr>1. Архитектура на фон Нойман</vt:lpstr>
      <vt:lpstr>1. Архитектура на фон Нойман</vt:lpstr>
      <vt:lpstr>І поколение (1949 - 1958)</vt:lpstr>
      <vt:lpstr>ІІ поколение (1959 - 1963)</vt:lpstr>
      <vt:lpstr>ІІІ поколение (1964 - 1970)</vt:lpstr>
      <vt:lpstr>ІV поколение (1971-2003)</vt:lpstr>
      <vt:lpstr>Централен процесор  Central processing unit</vt:lpstr>
      <vt:lpstr>Памети</vt:lpstr>
      <vt:lpstr>Дискови устройства</vt:lpstr>
      <vt:lpstr>Дискови устройства</vt:lpstr>
      <vt:lpstr>Дънна платка  Motherboard - Mineboard</vt:lpstr>
      <vt:lpstr>Видеокарта</vt:lpstr>
      <vt:lpstr>Захранващ блок</vt:lpstr>
      <vt:lpstr>Монитори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Съвременни компютърни системи</dc:title>
  <dc:creator>Windows User</dc:creator>
  <cp:lastModifiedBy>Валентина Тодорова</cp:lastModifiedBy>
  <cp:revision>6</cp:revision>
  <dcterms:created xsi:type="dcterms:W3CDTF">2020-11-20T10:57:02Z</dcterms:created>
  <dcterms:modified xsi:type="dcterms:W3CDTF">2020-11-26T06:28:04Z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2020-11-20T00:00:00Z</vt:filetime>
  </property>
</Properties>
</file>