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627633"/>
            <a:ext cx="921004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0077" y="1275197"/>
            <a:ext cx="5948680" cy="473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2561" y="6561149"/>
            <a:ext cx="3123565" cy="19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5" dirty="0"/>
              <a:t>Информационни </a:t>
            </a:r>
            <a:r>
              <a:rPr spc="-65" dirty="0"/>
              <a:t>технологии, </a:t>
            </a:r>
            <a:r>
              <a:rPr dirty="0"/>
              <a:t>9. </a:t>
            </a:r>
            <a:r>
              <a:rPr spc="-50" dirty="0"/>
              <a:t>клас,</a:t>
            </a:r>
            <a:r>
              <a:rPr spc="-65" dirty="0"/>
              <a:t> </a:t>
            </a:r>
            <a:r>
              <a:rPr spc="-7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00" y="1297768"/>
            <a:ext cx="914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130" dirty="0"/>
              <a:t>ГЛОБАЛНИ КОМПЮТЪРНИ М</a:t>
            </a:r>
            <a:r>
              <a:rPr lang="bg-BG" sz="3600" b="1" spc="130" dirty="0"/>
              <a:t>РЕЖИ</a:t>
            </a:r>
            <a:endParaRPr sz="3600" b="1" spc="130" dirty="0"/>
          </a:p>
        </p:txBody>
      </p:sp>
      <p:sp>
        <p:nvSpPr>
          <p:cNvPr id="8" name="object 8"/>
          <p:cNvSpPr/>
          <p:nvPr/>
        </p:nvSpPr>
        <p:spPr>
          <a:xfrm>
            <a:off x="2603754" y="2667000"/>
            <a:ext cx="47625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5194" y="2438400"/>
            <a:ext cx="102080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dirty="0"/>
              <a:t>Е) </a:t>
            </a:r>
            <a:r>
              <a:rPr sz="3200" dirty="0" err="1"/>
              <a:t>Използване</a:t>
            </a:r>
            <a:r>
              <a:rPr sz="3200" dirty="0"/>
              <a:t> на ресурси от интернет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3429000"/>
            <a:ext cx="10284206" cy="146091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580"/>
              </a:spcBef>
              <a:buFont typeface="Arial"/>
              <a:buChar char="■"/>
              <a:tabLst>
                <a:tab pos="396875" algn="l"/>
              </a:tabLst>
            </a:pPr>
            <a:r>
              <a:rPr sz="2600" b="1" dirty="0">
                <a:solidFill>
                  <a:srgbClr val="181B0D"/>
                </a:solidFill>
                <a:latin typeface="Arial"/>
                <a:cs typeface="Arial"/>
              </a:rPr>
              <a:t>Telnet – Terminal Network</a:t>
            </a:r>
            <a:endParaRPr sz="2600" dirty="0">
              <a:latin typeface="Arial"/>
              <a:cs typeface="Arial"/>
            </a:endParaRPr>
          </a:p>
          <a:p>
            <a:pPr marL="927100" marR="5080" indent="-384175">
              <a:lnSpc>
                <a:spcPts val="3600"/>
              </a:lnSpc>
              <a:spcBef>
                <a:spcPts val="805"/>
              </a:spcBef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– </a:t>
            </a: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Потребител от произволен компютър използва  ресурсите на останалите компютри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B17AC4F-F5E2-4FDB-9EDB-A7DFF2B5D45E}"/>
              </a:ext>
            </a:extLst>
          </p:cNvPr>
          <p:cNvSpPr txBox="1">
            <a:spLocks/>
          </p:cNvSpPr>
          <p:nvPr/>
        </p:nvSpPr>
        <p:spPr>
          <a:xfrm>
            <a:off x="1066800" y="838200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43400" y="745237"/>
            <a:ext cx="3319271" cy="2607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95400" y="3352800"/>
            <a:ext cx="10164445" cy="143821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96240" marR="546735" indent="-384175">
              <a:lnSpc>
                <a:spcPts val="3610"/>
              </a:lnSpc>
              <a:spcBef>
                <a:spcPts val="415"/>
              </a:spcBef>
              <a:buFontTx/>
              <a:buChar char="■"/>
              <a:tabLst>
                <a:tab pos="396875" algn="l"/>
              </a:tabLst>
            </a:pPr>
            <a:r>
              <a:rPr sz="3200" spc="-245" dirty="0" err="1">
                <a:solidFill>
                  <a:srgbClr val="181B0D"/>
                </a:solidFill>
                <a:latin typeface="Arial"/>
                <a:cs typeface="Arial"/>
              </a:rPr>
              <a:t>Създайте</a:t>
            </a:r>
            <a:r>
              <a:rPr sz="3200" spc="-24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3200" spc="-125" dirty="0" err="1">
                <a:solidFill>
                  <a:srgbClr val="181B0D"/>
                </a:solidFill>
                <a:latin typeface="Arial"/>
                <a:cs typeface="Arial"/>
              </a:rPr>
              <a:t>презентация</a:t>
            </a:r>
            <a:r>
              <a:rPr lang="bg-BG" sz="3200" spc="-125" dirty="0">
                <a:solidFill>
                  <a:srgbClr val="181B0D"/>
                </a:solidFill>
                <a:latin typeface="Arial"/>
                <a:cs typeface="Arial"/>
              </a:rPr>
              <a:t> или </a:t>
            </a:r>
            <a:r>
              <a:rPr lang="ru-RU" sz="3200" spc="-155" dirty="0">
                <a:solidFill>
                  <a:srgbClr val="181B0D"/>
                </a:solidFill>
                <a:latin typeface="Arial"/>
                <a:cs typeface="Arial"/>
              </a:rPr>
              <a:t>текстов </a:t>
            </a:r>
            <a:r>
              <a:rPr lang="ru-RU" sz="3200" spc="-145" dirty="0">
                <a:solidFill>
                  <a:srgbClr val="181B0D"/>
                </a:solidFill>
                <a:latin typeface="Arial"/>
                <a:cs typeface="Arial"/>
              </a:rPr>
              <a:t>документ на тема </a:t>
            </a:r>
            <a:r>
              <a:rPr lang="ru-RU" sz="3200" spc="-125" dirty="0">
                <a:solidFill>
                  <a:srgbClr val="181B0D"/>
                </a:solidFill>
                <a:latin typeface="Arial"/>
                <a:cs typeface="Arial"/>
              </a:rPr>
              <a:t>„</a:t>
            </a:r>
            <a:r>
              <a:rPr lang="ru-RU" sz="3200" spc="-125" dirty="0" err="1">
                <a:solidFill>
                  <a:srgbClr val="C00000"/>
                </a:solidFill>
                <a:latin typeface="Arial"/>
                <a:cs typeface="Arial"/>
              </a:rPr>
              <a:t>Ис</a:t>
            </a:r>
            <a:r>
              <a:rPr lang="ru-RU" sz="3200" spc="-140" dirty="0" err="1">
                <a:solidFill>
                  <a:srgbClr val="C00000"/>
                </a:solidFill>
                <a:latin typeface="Arial"/>
                <a:cs typeface="Arial"/>
              </a:rPr>
              <a:t>торията</a:t>
            </a:r>
            <a:r>
              <a:rPr lang="ru-RU" sz="3200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3200" spc="-70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lang="ru-RU" sz="3200" spc="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3200" spc="-150" dirty="0" err="1">
                <a:solidFill>
                  <a:srgbClr val="C00000"/>
                </a:solidFill>
                <a:latin typeface="Arial"/>
                <a:cs typeface="Arial"/>
              </a:rPr>
              <a:t>браузърите</a:t>
            </a:r>
            <a:r>
              <a:rPr sz="3200" spc="-114" dirty="0">
                <a:solidFill>
                  <a:srgbClr val="181B0D"/>
                </a:solidFill>
                <a:latin typeface="Arial"/>
                <a:cs typeface="Arial"/>
              </a:rPr>
              <a:t>“</a:t>
            </a:r>
            <a:r>
              <a:rPr lang="bg-BG" sz="3200" spc="-114" dirty="0">
                <a:solidFill>
                  <a:srgbClr val="181B0D"/>
                </a:solidFill>
                <a:latin typeface="Arial"/>
                <a:cs typeface="Arial"/>
              </a:rPr>
              <a:t> за избран от Вас браузър.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914400"/>
            <a:ext cx="586460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dirty="0"/>
              <a:t>1. Същност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0594" y="2438400"/>
            <a:ext cx="10208006" cy="1741759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70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Най-голямата глобална мрежа</a:t>
            </a:r>
            <a:endParaRPr sz="2600" dirty="0">
              <a:latin typeface="Arial"/>
              <a:cs typeface="Arial"/>
            </a:endParaRPr>
          </a:p>
          <a:p>
            <a:pPr marL="396240" marR="71120" indent="-384175">
              <a:lnSpc>
                <a:spcPts val="3610"/>
              </a:lnSpc>
              <a:spcBef>
                <a:spcPts val="1290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Стандарти – участниците в мрежата комуникират по  правила</a:t>
            </a:r>
            <a:endParaRPr sz="2600" dirty="0">
              <a:latin typeface="Arial"/>
              <a:cs typeface="Arial"/>
            </a:endParaRPr>
          </a:p>
          <a:p>
            <a:pPr marL="396240" marR="5080" indent="-384175">
              <a:lnSpc>
                <a:spcPts val="3610"/>
              </a:lnSpc>
              <a:spcBef>
                <a:spcPts val="1200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Протокол – гарантира връзката между компютрите в  </a:t>
            </a:r>
            <a:r>
              <a:rPr sz="2600" dirty="0" err="1">
                <a:solidFill>
                  <a:srgbClr val="181B0D"/>
                </a:solidFill>
                <a:latin typeface="Arial"/>
                <a:cs typeface="Arial"/>
              </a:rPr>
              <a:t>мрежата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381000"/>
            <a:ext cx="103632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lang="bg-BG" dirty="0"/>
              <a:t>2. Структура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2000" y="1905000"/>
            <a:ext cx="5074920" cy="3627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836920" y="1091590"/>
            <a:ext cx="6324600" cy="525393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96240" indent="-384175">
              <a:lnSpc>
                <a:spcPct val="114000"/>
              </a:lnSpc>
              <a:spcBef>
                <a:spcPts val="62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Tier 1</a:t>
            </a:r>
          </a:p>
          <a:p>
            <a:pPr marL="927100" lvl="1" indent="-384175">
              <a:lnSpc>
                <a:spcPct val="114000"/>
              </a:lnSpc>
              <a:spcBef>
                <a:spcPts val="52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Най-горно ниво в йерархията</a:t>
            </a:r>
            <a:endParaRPr sz="2000" dirty="0">
              <a:latin typeface="Arial"/>
              <a:cs typeface="Arial"/>
            </a:endParaRPr>
          </a:p>
          <a:p>
            <a:pPr marL="927100" marR="5080" lvl="1" indent="-384175">
              <a:lnSpc>
                <a:spcPct val="114000"/>
              </a:lnSpc>
              <a:spcBef>
                <a:spcPts val="75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Обслужват се от няколко доставчика с  равни права на достъп</a:t>
            </a:r>
            <a:endParaRPr sz="20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47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Големи компании изградили мрежите</a:t>
            </a:r>
            <a:endParaRPr sz="2000" dirty="0">
              <a:latin typeface="Arial"/>
              <a:cs typeface="Arial"/>
            </a:endParaRPr>
          </a:p>
          <a:p>
            <a:pPr marL="396240" indent="-384175">
              <a:lnSpc>
                <a:spcPct val="114000"/>
              </a:lnSpc>
              <a:spcBef>
                <a:spcPts val="103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Tier 2</a:t>
            </a:r>
          </a:p>
          <a:p>
            <a:pPr marL="927100" lvl="1" indent="-384175">
              <a:lnSpc>
                <a:spcPct val="114000"/>
              </a:lnSpc>
              <a:spcBef>
                <a:spcPts val="51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Заплащат за интернет трафика</a:t>
            </a:r>
            <a:endParaRPr sz="2000" dirty="0">
              <a:latin typeface="Arial"/>
              <a:cs typeface="Arial"/>
            </a:endParaRPr>
          </a:p>
          <a:p>
            <a:pPr marL="396240" indent="-384175">
              <a:lnSpc>
                <a:spcPct val="114000"/>
              </a:lnSpc>
              <a:spcBef>
                <a:spcPts val="103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Tier 3</a:t>
            </a:r>
          </a:p>
          <a:p>
            <a:pPr marL="927100" marR="515620" lvl="1" indent="-384175">
              <a:lnSpc>
                <a:spcPct val="114000"/>
              </a:lnSpc>
              <a:spcBef>
                <a:spcPts val="76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Малки мрежи свързани със второ  ниво</a:t>
            </a:r>
            <a:endParaRPr sz="20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45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Закупуват от тях </a:t>
            </a:r>
            <a:r>
              <a:rPr sz="2000" i="1" dirty="0" err="1">
                <a:solidFill>
                  <a:srgbClr val="181B0D"/>
                </a:solidFill>
                <a:latin typeface="Arial"/>
                <a:cs typeface="Arial"/>
              </a:rPr>
              <a:t>интернет</a:t>
            </a:r>
            <a:r>
              <a:rPr sz="2000" i="1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000" i="1" dirty="0" err="1">
                <a:solidFill>
                  <a:srgbClr val="181B0D"/>
                </a:solidFill>
                <a:latin typeface="Arial"/>
                <a:cs typeface="Arial"/>
              </a:rPr>
              <a:t>трафика</a:t>
            </a:r>
            <a:endParaRPr lang="bg-BG" sz="2000" i="1" dirty="0">
              <a:solidFill>
                <a:srgbClr val="181B0D"/>
              </a:solidFill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45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Местни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доставчици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, </a:t>
            </a: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които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осигуряват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  </a:t>
            </a: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връзката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 с </a:t>
            </a:r>
            <a:r>
              <a:rPr lang="ru-RU" sz="2000" i="1" dirty="0" err="1">
                <a:solidFill>
                  <a:srgbClr val="181B0D"/>
                </a:solidFill>
                <a:latin typeface="Arial"/>
                <a:cs typeface="Arial"/>
              </a:rPr>
              <a:t>крайни</a:t>
            </a:r>
            <a:r>
              <a:rPr lang="ru-RU" sz="2000" i="1" dirty="0">
                <a:solidFill>
                  <a:srgbClr val="181B0D"/>
                </a:solidFill>
                <a:latin typeface="Arial"/>
                <a:cs typeface="Arial"/>
              </a:rPr>
              <a:t> потребители</a:t>
            </a:r>
            <a:endParaRPr lang="ru-RU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997940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dirty="0"/>
              <a:t>3. </a:t>
            </a:r>
            <a:r>
              <a:rPr dirty="0" err="1"/>
              <a:t>Организация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работата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19200" y="2209800"/>
            <a:ext cx="10744200" cy="3804503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4175" marR="2016125" indent="-384175">
              <a:lnSpc>
                <a:spcPct val="114000"/>
              </a:lnSpc>
              <a:spcBef>
                <a:spcPts val="1065"/>
              </a:spcBef>
              <a:buChar char="■"/>
              <a:tabLst>
                <a:tab pos="3841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Основава се на технологията клиент-сървър</a:t>
            </a:r>
            <a:endParaRPr sz="2600" dirty="0">
              <a:latin typeface="Arial"/>
              <a:cs typeface="Arial"/>
            </a:endParaRPr>
          </a:p>
          <a:p>
            <a:pPr marL="384175" marR="2130425" indent="-384175">
              <a:lnSpc>
                <a:spcPct val="114000"/>
              </a:lnSpc>
              <a:spcBef>
                <a:spcPts val="975"/>
              </a:spcBef>
              <a:buChar char="■"/>
              <a:tabLst>
                <a:tab pos="3841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Интернет общество – </a:t>
            </a:r>
            <a:r>
              <a:rPr sz="2600" b="1" dirty="0">
                <a:solidFill>
                  <a:srgbClr val="181B0D"/>
                </a:solidFill>
                <a:latin typeface="Arial"/>
                <a:cs typeface="Arial"/>
              </a:rPr>
              <a:t>Internet Society –ISoc</a:t>
            </a:r>
            <a:endParaRPr sz="2600" dirty="0">
              <a:latin typeface="Arial"/>
              <a:cs typeface="Arial"/>
            </a:endParaRPr>
          </a:p>
          <a:p>
            <a:pPr marL="384175" marR="2061845" lvl="1" indent="63500">
              <a:lnSpc>
                <a:spcPct val="114000"/>
              </a:lnSpc>
              <a:spcBef>
                <a:spcPts val="470"/>
              </a:spcBef>
              <a:buFont typeface="Arial"/>
              <a:buChar char="–"/>
              <a:tabLst>
                <a:tab pos="384175" algn="l"/>
              </a:tabLst>
            </a:pPr>
            <a:r>
              <a:rPr lang="bg-BG" sz="2600" i="1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i="1" dirty="0" err="1">
                <a:solidFill>
                  <a:srgbClr val="181B0D"/>
                </a:solidFill>
                <a:latin typeface="Arial"/>
                <a:cs typeface="Arial"/>
              </a:rPr>
              <a:t>Разработва</a:t>
            </a: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 новите правила и </a:t>
            </a:r>
            <a:r>
              <a:rPr sz="2600" i="1" dirty="0" err="1">
                <a:solidFill>
                  <a:srgbClr val="181B0D"/>
                </a:solidFill>
                <a:latin typeface="Arial"/>
                <a:cs typeface="Arial"/>
              </a:rPr>
              <a:t>протоколи</a:t>
            </a:r>
            <a:endParaRPr sz="2600" dirty="0">
              <a:latin typeface="Arial"/>
              <a:cs typeface="Arial"/>
            </a:endParaRPr>
          </a:p>
          <a:p>
            <a:pPr marL="396240" indent="-384175">
              <a:lnSpc>
                <a:spcPct val="114000"/>
              </a:lnSpc>
              <a:spcBef>
                <a:spcPts val="969"/>
              </a:spcBef>
              <a:buFont typeface="Arial"/>
              <a:buChar char="■"/>
              <a:tabLst>
                <a:tab pos="396875" algn="l"/>
              </a:tabLst>
            </a:pPr>
            <a:r>
              <a:rPr sz="2600" b="1" dirty="0">
                <a:solidFill>
                  <a:srgbClr val="181B0D"/>
                </a:solidFill>
                <a:latin typeface="Arial"/>
                <a:cs typeface="Arial"/>
              </a:rPr>
              <a:t>W3C – World Wide Web Consortium</a:t>
            </a:r>
            <a:endParaRPr sz="2600" dirty="0">
              <a:latin typeface="Arial"/>
              <a:cs typeface="Arial"/>
            </a:endParaRPr>
          </a:p>
          <a:p>
            <a:pPr marL="361950" lvl="1">
              <a:lnSpc>
                <a:spcPct val="114000"/>
              </a:lnSpc>
              <a:spcBef>
                <a:spcPts val="470"/>
              </a:spcBef>
              <a:buFont typeface="Arial"/>
              <a:buChar char="–"/>
              <a:tabLst>
                <a:tab pos="714375" algn="l"/>
              </a:tabLst>
            </a:pPr>
            <a:r>
              <a:rPr lang="bg-BG" sz="2600" i="1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i="1" dirty="0" err="1">
                <a:solidFill>
                  <a:srgbClr val="181B0D"/>
                </a:solidFill>
                <a:latin typeface="Arial"/>
                <a:cs typeface="Arial"/>
              </a:rPr>
              <a:t>Разработва</a:t>
            </a: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 стандартите за обмен на хипертекстове</a:t>
            </a:r>
            <a:endParaRPr sz="2600" dirty="0">
              <a:latin typeface="Arial"/>
              <a:cs typeface="Arial"/>
            </a:endParaRPr>
          </a:p>
          <a:p>
            <a:pPr marL="0" lvl="2">
              <a:lnSpc>
                <a:spcPct val="114000"/>
              </a:lnSpc>
              <a:spcBef>
                <a:spcPts val="470"/>
              </a:spcBef>
              <a:buChar char="■"/>
              <a:tabLst>
                <a:tab pos="266700" algn="l"/>
                <a:tab pos="361950" algn="l"/>
                <a:tab pos="447675" algn="l"/>
              </a:tabLst>
            </a:pPr>
            <a:r>
              <a:rPr lang="bg-BG" sz="26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dirty="0" err="1">
                <a:solidFill>
                  <a:srgbClr val="181B0D"/>
                </a:solidFill>
                <a:latin typeface="Arial"/>
                <a:cs typeface="Arial"/>
              </a:rPr>
              <a:t>Гарантира</a:t>
            </a: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 разрастването на мрежата</a:t>
            </a:r>
            <a:endParaRPr sz="2600" dirty="0">
              <a:latin typeface="Arial"/>
              <a:cs typeface="Arial"/>
            </a:endParaRPr>
          </a:p>
          <a:p>
            <a:pPr marL="0" lvl="2">
              <a:lnSpc>
                <a:spcPct val="114000"/>
              </a:lnSpc>
              <a:spcBef>
                <a:spcPts val="480"/>
              </a:spcBef>
              <a:buChar char="■"/>
              <a:tabLst>
                <a:tab pos="266700" algn="l"/>
                <a:tab pos="361950" algn="l"/>
                <a:tab pos="447675" algn="l"/>
              </a:tabLst>
            </a:pPr>
            <a:r>
              <a:rPr lang="bg-BG" sz="26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dirty="0" err="1">
                <a:solidFill>
                  <a:srgbClr val="181B0D"/>
                </a:solidFill>
                <a:latin typeface="Arial"/>
                <a:cs typeface="Arial"/>
              </a:rPr>
              <a:t>Гарантира</a:t>
            </a: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 пълен достъп на всички потребители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057400"/>
            <a:ext cx="89888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dirty="0"/>
              <a:t>А) </a:t>
            </a:r>
            <a:r>
              <a:rPr sz="3200" dirty="0" err="1"/>
              <a:t>Обмен</a:t>
            </a:r>
            <a:r>
              <a:rPr sz="3200" dirty="0"/>
              <a:t> на хипертекстове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7041" y="3200400"/>
            <a:ext cx="10446512" cy="3030958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96240" indent="-384175">
              <a:lnSpc>
                <a:spcPct val="114000"/>
              </a:lnSpc>
              <a:spcBef>
                <a:spcPts val="790"/>
              </a:spcBef>
              <a:buChar char="■"/>
              <a:tabLst>
                <a:tab pos="396240" algn="l"/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W</a:t>
            </a:r>
            <a:r>
              <a:rPr lang="bg-BG" sz="26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W</a:t>
            </a:r>
            <a:r>
              <a:rPr lang="bg-BG" sz="26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W - система от взаимосвързани хипертекстови документи</a:t>
            </a:r>
            <a:endParaRPr sz="2600" dirty="0">
              <a:latin typeface="Arial"/>
              <a:cs typeface="Arial"/>
            </a:endParaRPr>
          </a:p>
          <a:p>
            <a:pPr marL="396240" indent="-384175">
              <a:lnSpc>
                <a:spcPct val="114000"/>
              </a:lnSpc>
              <a:spcBef>
                <a:spcPts val="695"/>
              </a:spcBef>
              <a:buChar char="■"/>
              <a:tabLst>
                <a:tab pos="396240" algn="l"/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HTTP - Hypertext Transfer Protocol</a:t>
            </a:r>
            <a:endParaRPr sz="2600" dirty="0">
              <a:latin typeface="Arial"/>
              <a:cs typeface="Arial"/>
            </a:endParaRPr>
          </a:p>
          <a:p>
            <a:pPr marL="927100" marR="5080" lvl="1" indent="-384175">
              <a:lnSpc>
                <a:spcPct val="114000"/>
              </a:lnSpc>
              <a:spcBef>
                <a:spcPts val="71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Осъществява връзката клиент (уеб браузър) - сървър (уеб  сървър)</a:t>
            </a:r>
            <a:endParaRPr sz="26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20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Уеб браузър - изтегля и изобразява страниците</a:t>
            </a:r>
            <a:endParaRPr sz="26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204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уеб сървър – съхранява страниците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117552CE-4F83-4278-91A8-5413579B200B}"/>
              </a:ext>
            </a:extLst>
          </p:cNvPr>
          <p:cNvSpPr txBox="1">
            <a:spLocks/>
          </p:cNvSpPr>
          <p:nvPr/>
        </p:nvSpPr>
        <p:spPr>
          <a:xfrm>
            <a:off x="1143000" y="627633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376" y="1817637"/>
            <a:ext cx="86078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dirty="0"/>
              <a:t>Б) </a:t>
            </a:r>
            <a:r>
              <a:rPr sz="3200" dirty="0" err="1"/>
              <a:t>Обмен</a:t>
            </a:r>
            <a:r>
              <a:rPr sz="3200" dirty="0"/>
              <a:t> на файлове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6200" y="2543168"/>
            <a:ext cx="7924800" cy="3001143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96240" indent="-384175">
              <a:lnSpc>
                <a:spcPct val="114000"/>
              </a:lnSpc>
              <a:spcBef>
                <a:spcPts val="690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Услуга за пренос на файлове</a:t>
            </a:r>
            <a:endParaRPr sz="2600" dirty="0">
              <a:latin typeface="Arial"/>
              <a:cs typeface="Arial"/>
            </a:endParaRPr>
          </a:p>
          <a:p>
            <a:pPr marL="396240" indent="-384175">
              <a:lnSpc>
                <a:spcPct val="114000"/>
              </a:lnSpc>
              <a:spcBef>
                <a:spcPts val="590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FTP - File Transfer Protocol</a:t>
            </a:r>
            <a:endParaRPr sz="2600" dirty="0">
              <a:latin typeface="Arial"/>
              <a:cs typeface="Arial"/>
            </a:endParaRPr>
          </a:p>
          <a:p>
            <a:pPr marL="989013" lvl="1" indent="-360363">
              <a:lnSpc>
                <a:spcPct val="114000"/>
              </a:lnSpc>
              <a:spcBef>
                <a:spcPts val="270"/>
              </a:spcBef>
              <a:buFont typeface="Arial"/>
              <a:buChar char="–"/>
              <a:tabLst>
                <a:tab pos="2341245" algn="l"/>
                <a:tab pos="2341880" algn="l"/>
              </a:tabLst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FTP сървър - Програма работеща на компютъра – сървър</a:t>
            </a:r>
            <a:endParaRPr sz="2600" dirty="0">
              <a:latin typeface="Arial"/>
              <a:cs typeface="Arial"/>
            </a:endParaRPr>
          </a:p>
          <a:p>
            <a:pPr marL="989013" lvl="1" indent="-360363">
              <a:lnSpc>
                <a:spcPct val="114000"/>
              </a:lnSpc>
              <a:spcBef>
                <a:spcPts val="229"/>
              </a:spcBef>
              <a:buFont typeface="Arial"/>
              <a:buChar char="–"/>
              <a:tabLst>
                <a:tab pos="2341245" algn="l"/>
                <a:tab pos="2341880" algn="l"/>
              </a:tabLst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FTP клиент - Програма сързваща потребителя с FTP сървър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5720691"/>
            <a:ext cx="9766300" cy="52770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660"/>
              </a:spcBef>
              <a:buChar char="■"/>
              <a:tabLst>
                <a:tab pos="396240" algn="l"/>
                <a:tab pos="396875" algn="l"/>
              </a:tabLst>
            </a:pPr>
            <a:r>
              <a:rPr sz="2800" spc="-145" dirty="0" err="1">
                <a:solidFill>
                  <a:srgbClr val="C00000"/>
                </a:solidFill>
                <a:latin typeface="Arial"/>
                <a:cs typeface="Arial"/>
              </a:rPr>
              <a:t>Скорост</a:t>
            </a:r>
            <a:r>
              <a:rPr sz="2800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обмен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на </a:t>
            </a:r>
            <a:r>
              <a:rPr sz="2800" spc="-114" dirty="0">
                <a:solidFill>
                  <a:srgbClr val="C00000"/>
                </a:solidFill>
                <a:latin typeface="Arial"/>
                <a:cs typeface="Arial"/>
              </a:rPr>
              <a:t>данни </a:t>
            </a:r>
            <a:r>
              <a:rPr sz="2800" spc="-25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800" spc="-140" dirty="0">
                <a:solidFill>
                  <a:srgbClr val="C00000"/>
                </a:solidFill>
                <a:latin typeface="Arial"/>
                <a:cs typeface="Arial"/>
              </a:rPr>
              <a:t>интернет </a:t>
            </a:r>
            <a:r>
              <a:rPr sz="2800" spc="80" dirty="0">
                <a:solidFill>
                  <a:srgbClr val="C00000"/>
                </a:solidFill>
                <a:latin typeface="Arial"/>
                <a:cs typeface="Arial"/>
              </a:rPr>
              <a:t>–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bps, </a:t>
            </a:r>
            <a:r>
              <a:rPr sz="2800" spc="-110" dirty="0" err="1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lang="en-US" sz="2800" spc="-110" dirty="0" err="1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800" spc="-110" dirty="0" err="1">
                <a:solidFill>
                  <a:srgbClr val="C00000"/>
                </a:solidFill>
                <a:latin typeface="Arial"/>
                <a:cs typeface="Arial"/>
              </a:rPr>
              <a:t>ps,M</a:t>
            </a:r>
            <a:r>
              <a:rPr lang="en-US" sz="2800" spc="-110" dirty="0" err="1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800" spc="-110" dirty="0" err="1">
                <a:solidFill>
                  <a:srgbClr val="C00000"/>
                </a:solidFill>
                <a:latin typeface="Arial"/>
                <a:cs typeface="Arial"/>
              </a:rPr>
              <a:t>ps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2800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8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lang="en-US" sz="2800" spc="-18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800" spc="-180" dirty="0">
                <a:solidFill>
                  <a:srgbClr val="C00000"/>
                </a:solidFill>
                <a:latin typeface="Arial"/>
                <a:cs typeface="Arial"/>
              </a:rPr>
              <a:t>ps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2588" y="3200400"/>
            <a:ext cx="2503932" cy="234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FAE7C54-DDA7-4049-9B00-FC9B305A18D4}"/>
              </a:ext>
            </a:extLst>
          </p:cNvPr>
          <p:cNvSpPr txBox="1">
            <a:spLocks/>
          </p:cNvSpPr>
          <p:nvPr/>
        </p:nvSpPr>
        <p:spPr>
          <a:xfrm>
            <a:off x="1066800" y="609600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981200"/>
            <a:ext cx="64742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dirty="0"/>
              <a:t>В) </a:t>
            </a:r>
            <a:r>
              <a:rPr sz="3200" dirty="0" err="1"/>
              <a:t>Електронна</a:t>
            </a:r>
            <a:r>
              <a:rPr sz="3200" dirty="0"/>
              <a:t> поща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8364" y="2968827"/>
            <a:ext cx="10589006" cy="32453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 indent="-384175">
              <a:lnSpc>
                <a:spcPct val="114000"/>
              </a:lnSpc>
              <a:spcBef>
                <a:spcPts val="105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Услуга за обмяна на съобщения, снимки, документи</a:t>
            </a:r>
            <a:endParaRPr sz="26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95"/>
              </a:spcBef>
              <a:buFont typeface="Arial"/>
              <a:buChar char="–"/>
              <a:tabLst>
                <a:tab pos="927100" algn="l"/>
              </a:tabLst>
            </a:pPr>
            <a:r>
              <a:rPr sz="2600" b="1" i="1" dirty="0">
                <a:solidFill>
                  <a:srgbClr val="181B0D"/>
                </a:solidFill>
                <a:latin typeface="Arial"/>
                <a:cs typeface="Arial"/>
              </a:rPr>
              <a:t>SMTP – Simple Mail Transfer Protocol</a:t>
            </a:r>
            <a:endParaRPr sz="2600" dirty="0">
              <a:latin typeface="Arial"/>
              <a:cs typeface="Arial"/>
            </a:endParaRPr>
          </a:p>
          <a:p>
            <a:pPr marL="1384300" lvl="2" indent="-384175">
              <a:lnSpc>
                <a:spcPct val="114000"/>
              </a:lnSpc>
              <a:spcBef>
                <a:spcPts val="85"/>
              </a:spcBef>
              <a:buFont typeface="Courier New"/>
              <a:buChar char="o"/>
              <a:tabLst>
                <a:tab pos="1384300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Използва се от клента, който изпраща писмо</a:t>
            </a:r>
            <a:endParaRPr sz="26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85"/>
              </a:spcBef>
              <a:buFont typeface="Arial"/>
              <a:buChar char="–"/>
              <a:tabLst>
                <a:tab pos="927100" algn="l"/>
              </a:tabLst>
            </a:pPr>
            <a:r>
              <a:rPr sz="2600" b="1" i="1" dirty="0">
                <a:solidFill>
                  <a:srgbClr val="181B0D"/>
                </a:solidFill>
                <a:latin typeface="Arial"/>
                <a:cs typeface="Arial"/>
              </a:rPr>
              <a:t>POP3 – Post Office Protocol 3</a:t>
            </a:r>
            <a:endParaRPr sz="2600" dirty="0">
              <a:latin typeface="Arial"/>
              <a:cs typeface="Arial"/>
            </a:endParaRPr>
          </a:p>
          <a:p>
            <a:pPr marL="1384300" lvl="2" indent="-384175">
              <a:lnSpc>
                <a:spcPct val="114000"/>
              </a:lnSpc>
              <a:spcBef>
                <a:spcPts val="85"/>
              </a:spcBef>
              <a:buFont typeface="Courier New"/>
              <a:buChar char="o"/>
              <a:tabLst>
                <a:tab pos="1384300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Сваляне на писмата от пощенския сървър</a:t>
            </a:r>
            <a:endParaRPr sz="2600" dirty="0">
              <a:latin typeface="Arial"/>
              <a:cs typeface="Arial"/>
            </a:endParaRPr>
          </a:p>
          <a:p>
            <a:pPr marL="927100" lvl="1" indent="-384175">
              <a:lnSpc>
                <a:spcPct val="114000"/>
              </a:lnSpc>
              <a:spcBef>
                <a:spcPts val="85"/>
              </a:spcBef>
              <a:buFont typeface="Arial"/>
              <a:buChar char="–"/>
              <a:tabLst>
                <a:tab pos="927100" algn="l"/>
              </a:tabLst>
            </a:pPr>
            <a:r>
              <a:rPr sz="2600" b="1" i="1" dirty="0">
                <a:solidFill>
                  <a:srgbClr val="181B0D"/>
                </a:solidFill>
                <a:latin typeface="Arial"/>
                <a:cs typeface="Arial"/>
              </a:rPr>
              <a:t>IMAP – Internet Message Access Protocol</a:t>
            </a:r>
            <a:endParaRPr sz="2600" dirty="0">
              <a:latin typeface="Arial"/>
              <a:cs typeface="Arial"/>
            </a:endParaRPr>
          </a:p>
          <a:p>
            <a:pPr marL="1384300" lvl="2" indent="-384175">
              <a:lnSpc>
                <a:spcPct val="114000"/>
              </a:lnSpc>
              <a:spcBef>
                <a:spcPts val="85"/>
              </a:spcBef>
              <a:buFont typeface="Courier New"/>
              <a:buChar char="o"/>
              <a:tabLst>
                <a:tab pos="1384300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Изпраща заявките до сървъра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D302B04-F401-426E-8F66-A244A8B9FD1A}"/>
              </a:ext>
            </a:extLst>
          </p:cNvPr>
          <p:cNvSpPr txBox="1">
            <a:spLocks/>
          </p:cNvSpPr>
          <p:nvPr/>
        </p:nvSpPr>
        <p:spPr>
          <a:xfrm>
            <a:off x="1143000" y="627633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921" y="1873576"/>
            <a:ext cx="740344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dirty="0"/>
              <a:t>Г) </a:t>
            </a:r>
            <a:r>
              <a:rPr sz="3200" dirty="0" err="1"/>
              <a:t>Разговори</a:t>
            </a:r>
            <a:r>
              <a:rPr sz="3200" dirty="0"/>
              <a:t> в реално време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921" y="2971800"/>
            <a:ext cx="10284206" cy="1555169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96240" marR="802005" indent="-384175">
              <a:lnSpc>
                <a:spcPts val="3610"/>
              </a:lnSpc>
              <a:spcBef>
                <a:spcPts val="415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Услуга за едновременно общуване на много  потребители</a:t>
            </a:r>
            <a:endParaRPr sz="2600" dirty="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894"/>
              </a:spcBef>
              <a:buFont typeface="Arial"/>
              <a:buChar char="■"/>
              <a:tabLst>
                <a:tab pos="396875" algn="l"/>
              </a:tabLst>
            </a:pPr>
            <a:r>
              <a:rPr sz="2600" b="1" dirty="0">
                <a:solidFill>
                  <a:srgbClr val="181B0D"/>
                </a:solidFill>
                <a:latin typeface="Arial"/>
                <a:cs typeface="Arial"/>
              </a:rPr>
              <a:t>IRC – Internet Relay Chat</a:t>
            </a:r>
            <a:endParaRPr sz="2600" dirty="0">
              <a:latin typeface="Arial"/>
              <a:cs typeface="Arial"/>
            </a:endParaRPr>
          </a:p>
          <a:p>
            <a:pPr marL="927100" marR="5080" indent="-384175">
              <a:lnSpc>
                <a:spcPts val="3610"/>
              </a:lnSpc>
              <a:spcBef>
                <a:spcPts val="785"/>
              </a:spcBef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– </a:t>
            </a: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Компютрите потребители изпращат заявка до  сървъра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1C8825E-34D4-423C-8346-04C2E4285AD3}"/>
              </a:ext>
            </a:extLst>
          </p:cNvPr>
          <p:cNvSpPr txBox="1">
            <a:spLocks/>
          </p:cNvSpPr>
          <p:nvPr/>
        </p:nvSpPr>
        <p:spPr>
          <a:xfrm>
            <a:off x="1143000" y="627633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209800"/>
            <a:ext cx="9753600" cy="640368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 algn="l">
              <a:lnSpc>
                <a:spcPts val="4700"/>
              </a:lnSpc>
              <a:spcBef>
                <a:spcPts val="740"/>
              </a:spcBef>
            </a:pPr>
            <a:r>
              <a:rPr lang="bg-BG" sz="3200" dirty="0"/>
              <a:t>Д) </a:t>
            </a:r>
            <a:r>
              <a:rPr sz="3200" dirty="0" err="1"/>
              <a:t>Провеждане</a:t>
            </a:r>
            <a:r>
              <a:rPr sz="3200" dirty="0"/>
              <a:t> на </a:t>
            </a:r>
            <a:r>
              <a:rPr sz="3200" dirty="0" err="1"/>
              <a:t>телефонни</a:t>
            </a:r>
            <a:r>
              <a:rPr sz="3200" dirty="0"/>
              <a:t> и</a:t>
            </a:r>
            <a:r>
              <a:rPr lang="bg-BG" sz="3200" dirty="0"/>
              <a:t> </a:t>
            </a:r>
            <a:r>
              <a:rPr sz="3200" dirty="0" err="1"/>
              <a:t>видеоразговори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296797" y="3429000"/>
            <a:ext cx="10360406" cy="2468881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96240" marR="12700" indent="-384175">
              <a:lnSpc>
                <a:spcPts val="3610"/>
              </a:lnSpc>
              <a:spcBef>
                <a:spcPts val="415"/>
              </a:spcBef>
              <a:buChar char="■"/>
              <a:tabLst>
                <a:tab pos="396875" algn="l"/>
              </a:tabLst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Услуга за пренасяне на глас, обмен на видео и  звук</a:t>
            </a:r>
            <a:endParaRPr sz="2600" dirty="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894"/>
              </a:spcBef>
              <a:buFont typeface="Arial"/>
              <a:buChar char="■"/>
              <a:tabLst>
                <a:tab pos="396875" algn="l"/>
              </a:tabLst>
            </a:pPr>
            <a:r>
              <a:rPr sz="2600" b="1" dirty="0">
                <a:solidFill>
                  <a:srgbClr val="181B0D"/>
                </a:solidFill>
                <a:latin typeface="Arial"/>
                <a:cs typeface="Arial"/>
              </a:rPr>
              <a:t>VoIP – Voice over Internet Protocol</a:t>
            </a:r>
            <a:endParaRPr sz="2600" dirty="0">
              <a:latin typeface="Arial"/>
              <a:cs typeface="Arial"/>
            </a:endParaRPr>
          </a:p>
          <a:p>
            <a:pPr marL="927100" marR="5080" indent="-384175">
              <a:lnSpc>
                <a:spcPts val="3610"/>
              </a:lnSpc>
              <a:spcBef>
                <a:spcPts val="785"/>
              </a:spcBef>
            </a:pPr>
            <a:r>
              <a:rPr sz="2600" dirty="0">
                <a:solidFill>
                  <a:srgbClr val="181B0D"/>
                </a:solidFill>
                <a:latin typeface="Arial"/>
                <a:cs typeface="Arial"/>
              </a:rPr>
              <a:t>– </a:t>
            </a: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Осъществява връзка между два компютъра  (апарата), като сигналът се пренася на IP</a:t>
            </a:r>
            <a:endParaRPr sz="2600" dirty="0">
              <a:latin typeface="Arial"/>
              <a:cs typeface="Arial"/>
            </a:endParaRPr>
          </a:p>
          <a:p>
            <a:pPr marL="927100">
              <a:lnSpc>
                <a:spcPts val="3529"/>
              </a:lnSpc>
            </a:pPr>
            <a:r>
              <a:rPr sz="2600" i="1" dirty="0">
                <a:solidFill>
                  <a:srgbClr val="181B0D"/>
                </a:solidFill>
                <a:latin typeface="Arial"/>
                <a:cs typeface="Arial"/>
              </a:rPr>
              <a:t>пакети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037AB39-47A4-4D8A-86DB-1BA7CA963773}"/>
              </a:ext>
            </a:extLst>
          </p:cNvPr>
          <p:cNvSpPr txBox="1">
            <a:spLocks/>
          </p:cNvSpPr>
          <p:nvPr/>
        </p:nvSpPr>
        <p:spPr>
          <a:xfrm>
            <a:off x="1143000" y="627633"/>
            <a:ext cx="10668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bg-BG" kern="0" dirty="0"/>
              <a:t>4. Услуги, предлагани от Интернет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417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ГЛОБАЛНИ КОМПЮТЪРНИ МРЕЖИ</vt:lpstr>
      <vt:lpstr>1. Същност</vt:lpstr>
      <vt:lpstr>2. Структура</vt:lpstr>
      <vt:lpstr>3. Организация на работата</vt:lpstr>
      <vt:lpstr>А) Обмен на хипертекстове</vt:lpstr>
      <vt:lpstr>Б) Обмен на файлове</vt:lpstr>
      <vt:lpstr>В) Електронна поща</vt:lpstr>
      <vt:lpstr>Г) Разговори в реално време</vt:lpstr>
      <vt:lpstr>Д) Провеждане на телефонни и видеоразговори</vt:lpstr>
      <vt:lpstr>Е) Използване на ресурси от интернет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Татяна Видолова</dc:creator>
  <cp:lastModifiedBy>Валентина Тодорова</cp:lastModifiedBy>
  <cp:revision>9</cp:revision>
  <dcterms:created xsi:type="dcterms:W3CDTF">2020-11-11T11:34:06Z</dcterms:created>
  <dcterms:modified xsi:type="dcterms:W3CDTF">2021-11-06T08:00:43Z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2020-11-11T00:00:00Z</vt:filetime>
  </property>
</Properties>
</file>