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12192000" cy="6858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954" y="25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11/7/2020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rgbClr val="181B0D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rgbClr val="181B0D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11/7/2020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rgbClr val="181B0D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11/7/2020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rgbClr val="181B0D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11/7/2020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11/7/2020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707136" y="0"/>
            <a:ext cx="11485245" cy="6858000"/>
          </a:xfrm>
          <a:custGeom>
            <a:avLst/>
            <a:gdLst/>
            <a:ahLst/>
            <a:cxnLst/>
            <a:rect l="l" t="t" r="r" b="b"/>
            <a:pathLst>
              <a:path w="11485245" h="6858000">
                <a:moveTo>
                  <a:pt x="0" y="6858000"/>
                </a:moveTo>
                <a:lnTo>
                  <a:pt x="11484864" y="6858000"/>
                </a:lnTo>
                <a:lnTo>
                  <a:pt x="11484864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EEECE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0" y="0"/>
            <a:ext cx="478790" cy="6858000"/>
          </a:xfrm>
          <a:custGeom>
            <a:avLst/>
            <a:gdLst/>
            <a:ahLst/>
            <a:cxnLst/>
            <a:rect l="l" t="t" r="r" b="b"/>
            <a:pathLst>
              <a:path w="478790" h="6858000">
                <a:moveTo>
                  <a:pt x="0" y="6858000"/>
                </a:moveTo>
                <a:lnTo>
                  <a:pt x="478536" y="6858000"/>
                </a:lnTo>
                <a:lnTo>
                  <a:pt x="478536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EEECE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478536" y="0"/>
            <a:ext cx="228600" cy="6858000"/>
          </a:xfrm>
          <a:custGeom>
            <a:avLst/>
            <a:gdLst/>
            <a:ahLst/>
            <a:cxnLst/>
            <a:rect l="l" t="t" r="r" b="b"/>
            <a:pathLst>
              <a:path w="228600" h="6858000">
                <a:moveTo>
                  <a:pt x="228600" y="0"/>
                </a:moveTo>
                <a:lnTo>
                  <a:pt x="0" y="0"/>
                </a:lnTo>
                <a:lnTo>
                  <a:pt x="0" y="6858000"/>
                </a:lnTo>
                <a:lnTo>
                  <a:pt x="228600" y="6858000"/>
                </a:lnTo>
                <a:lnTo>
                  <a:pt x="228600" y="0"/>
                </a:lnTo>
                <a:close/>
              </a:path>
            </a:pathLst>
          </a:custGeom>
          <a:solidFill>
            <a:srgbClr val="181B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450594" y="627633"/>
            <a:ext cx="9290811" cy="6965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0" i="0">
                <a:solidFill>
                  <a:srgbClr val="181B0D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075435" y="2204674"/>
            <a:ext cx="10041128" cy="347154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0" i="0">
                <a:solidFill>
                  <a:srgbClr val="181B0D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11/7/2020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g"/><Relationship Id="rId4" Type="http://schemas.openxmlformats.org/officeDocument/2006/relationships/image" Target="../media/image8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7" Type="http://schemas.openxmlformats.org/officeDocument/2006/relationships/image" Target="../media/image19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3" Type="http://schemas.openxmlformats.org/officeDocument/2006/relationships/hyperlink" Target="mailto:sgcag@sgcag.info" TargetMode="External"/><Relationship Id="rId7" Type="http://schemas.openxmlformats.org/officeDocument/2006/relationships/image" Target="../media/image24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21.png"/><Relationship Id="rId9" Type="http://schemas.openxmlformats.org/officeDocument/2006/relationships/image" Target="../media/image2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12192000" y="0"/>
                </a:moveTo>
                <a:lnTo>
                  <a:pt x="0" y="0"/>
                </a:lnTo>
                <a:lnTo>
                  <a:pt x="0" y="6858000"/>
                </a:lnTo>
                <a:lnTo>
                  <a:pt x="12192000" y="6858000"/>
                </a:lnTo>
                <a:lnTo>
                  <a:pt x="12192000" y="0"/>
                </a:lnTo>
                <a:close/>
              </a:path>
            </a:pathLst>
          </a:custGeom>
          <a:solidFill>
            <a:srgbClr val="EEECE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8151876" y="1685289"/>
            <a:ext cx="3275329" cy="4409440"/>
          </a:xfrm>
          <a:custGeom>
            <a:avLst/>
            <a:gdLst/>
            <a:ahLst/>
            <a:cxnLst/>
            <a:rect l="l" t="t" r="r" b="b"/>
            <a:pathLst>
              <a:path w="3275329" h="4409440">
                <a:moveTo>
                  <a:pt x="3275076" y="0"/>
                </a:moveTo>
                <a:lnTo>
                  <a:pt x="2869311" y="0"/>
                </a:lnTo>
                <a:lnTo>
                  <a:pt x="2869311" y="4023360"/>
                </a:lnTo>
                <a:lnTo>
                  <a:pt x="2869311" y="4024630"/>
                </a:lnTo>
                <a:lnTo>
                  <a:pt x="983754" y="4024630"/>
                </a:lnTo>
                <a:lnTo>
                  <a:pt x="983754" y="4023360"/>
                </a:lnTo>
                <a:lnTo>
                  <a:pt x="0" y="4023360"/>
                </a:lnTo>
                <a:lnTo>
                  <a:pt x="0" y="4024630"/>
                </a:lnTo>
                <a:lnTo>
                  <a:pt x="0" y="4409440"/>
                </a:lnTo>
                <a:lnTo>
                  <a:pt x="3275076" y="4409440"/>
                </a:lnTo>
                <a:lnTo>
                  <a:pt x="3275076" y="4024630"/>
                </a:lnTo>
                <a:lnTo>
                  <a:pt x="3275076" y="4023360"/>
                </a:lnTo>
                <a:lnTo>
                  <a:pt x="3275076" y="0"/>
                </a:lnTo>
                <a:close/>
              </a:path>
            </a:pathLst>
          </a:custGeom>
          <a:solidFill>
            <a:srgbClr val="181B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52855" y="743712"/>
            <a:ext cx="3275329" cy="4409440"/>
          </a:xfrm>
          <a:custGeom>
            <a:avLst/>
            <a:gdLst/>
            <a:ahLst/>
            <a:cxnLst/>
            <a:rect l="l" t="t" r="r" b="b"/>
            <a:pathLst>
              <a:path w="3275329" h="4409440">
                <a:moveTo>
                  <a:pt x="3274441" y="0"/>
                </a:moveTo>
                <a:lnTo>
                  <a:pt x="0" y="0"/>
                </a:lnTo>
                <a:lnTo>
                  <a:pt x="0" y="4408932"/>
                </a:lnTo>
                <a:lnTo>
                  <a:pt x="405701" y="4408932"/>
                </a:lnTo>
                <a:lnTo>
                  <a:pt x="405701" y="384428"/>
                </a:lnTo>
                <a:lnTo>
                  <a:pt x="3275076" y="385825"/>
                </a:lnTo>
                <a:lnTo>
                  <a:pt x="3274619" y="288053"/>
                </a:lnTo>
                <a:lnTo>
                  <a:pt x="3274897" y="97700"/>
                </a:lnTo>
                <a:lnTo>
                  <a:pt x="3274441" y="0"/>
                </a:lnTo>
                <a:close/>
              </a:path>
            </a:pathLst>
          </a:custGeom>
          <a:solidFill>
            <a:srgbClr val="181B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8151876" y="1685289"/>
            <a:ext cx="2869565" cy="4024629"/>
          </a:xfrm>
          <a:prstGeom prst="rect">
            <a:avLst/>
          </a:prstGeom>
          <a:solidFill>
            <a:srgbClr val="EEECE2"/>
          </a:solidFill>
        </p:spPr>
        <p:txBody>
          <a:bodyPr vert="horz" wrap="square" lIns="0" tIns="55372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4360"/>
              </a:spcBef>
            </a:pPr>
            <a:r>
              <a:rPr sz="4400" spc="-459" dirty="0">
                <a:solidFill>
                  <a:srgbClr val="181B0D"/>
                </a:solidFill>
                <a:latin typeface="Arial"/>
                <a:cs typeface="Arial"/>
              </a:rPr>
              <a:t>СМО</a:t>
            </a:r>
            <a:endParaRPr sz="44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3132835" y="1628901"/>
            <a:ext cx="5002530" cy="1294130"/>
          </a:xfrm>
          <a:prstGeom prst="rect">
            <a:avLst/>
          </a:prstGeom>
        </p:spPr>
        <p:txBody>
          <a:bodyPr vert="horz" wrap="square" lIns="0" tIns="93980" rIns="0" bIns="0" rtlCol="0">
            <a:spAutoFit/>
          </a:bodyPr>
          <a:lstStyle/>
          <a:p>
            <a:pPr marL="12700" marR="5080" indent="1589405">
              <a:lnSpc>
                <a:spcPts val="4700"/>
              </a:lnSpc>
              <a:spcBef>
                <a:spcPts val="740"/>
              </a:spcBef>
            </a:pPr>
            <a:r>
              <a:rPr spc="-465" dirty="0"/>
              <a:t>СЪЗДАВАНЕ  НА </a:t>
            </a:r>
            <a:r>
              <a:rPr spc="-415" dirty="0"/>
              <a:t>ЦИРКУЛЯРНО</a:t>
            </a:r>
            <a:r>
              <a:rPr spc="-655" dirty="0"/>
              <a:t> </a:t>
            </a:r>
            <a:r>
              <a:rPr spc="-350" dirty="0"/>
              <a:t>ПИ</a:t>
            </a:r>
          </a:p>
        </p:txBody>
      </p:sp>
      <p:sp>
        <p:nvSpPr>
          <p:cNvPr id="8" name="object 8"/>
          <p:cNvSpPr/>
          <p:nvPr/>
        </p:nvSpPr>
        <p:spPr>
          <a:xfrm>
            <a:off x="4625340" y="3520440"/>
            <a:ext cx="3147060" cy="177088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50594" y="627633"/>
            <a:ext cx="454469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210" dirty="0"/>
              <a:t>Циркулярно</a:t>
            </a:r>
            <a:r>
              <a:rPr spc="-190" dirty="0"/>
              <a:t> </a:t>
            </a:r>
            <a:r>
              <a:rPr spc="-110" dirty="0"/>
              <a:t>писмо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770890" marR="5080" indent="-384175">
              <a:lnSpc>
                <a:spcPct val="150000"/>
              </a:lnSpc>
              <a:spcBef>
                <a:spcPts val="105"/>
              </a:spcBef>
              <a:buChar char="■"/>
              <a:tabLst>
                <a:tab pos="772160" algn="l"/>
              </a:tabLst>
            </a:pPr>
            <a:r>
              <a:rPr spc="-204" dirty="0"/>
              <a:t>Текстов </a:t>
            </a:r>
            <a:r>
              <a:rPr spc="-160" dirty="0"/>
              <a:t>документ </a:t>
            </a:r>
            <a:r>
              <a:rPr spc="-125" dirty="0"/>
              <a:t>с </a:t>
            </a:r>
            <a:r>
              <a:rPr spc="-95" dirty="0"/>
              <a:t>многократна </a:t>
            </a:r>
            <a:r>
              <a:rPr spc="-155" dirty="0"/>
              <a:t>повторяемост  </a:t>
            </a:r>
            <a:r>
              <a:rPr spc="-85" dirty="0"/>
              <a:t>на </a:t>
            </a:r>
            <a:r>
              <a:rPr spc="-145" dirty="0"/>
              <a:t>основното</a:t>
            </a:r>
            <a:r>
              <a:rPr spc="-135" dirty="0"/>
              <a:t> </a:t>
            </a:r>
            <a:r>
              <a:rPr spc="-200" dirty="0"/>
              <a:t>съдържание</a:t>
            </a:r>
          </a:p>
          <a:p>
            <a:pPr marL="770890" marR="957580" indent="-384175">
              <a:lnSpc>
                <a:spcPct val="150000"/>
              </a:lnSpc>
              <a:spcBef>
                <a:spcPts val="1200"/>
              </a:spcBef>
              <a:buChar char="■"/>
              <a:tabLst>
                <a:tab pos="772160" algn="l"/>
              </a:tabLst>
            </a:pPr>
            <a:r>
              <a:rPr spc="-185" dirty="0"/>
              <a:t>Различна част </a:t>
            </a:r>
            <a:r>
              <a:rPr spc="105" dirty="0"/>
              <a:t>– </a:t>
            </a:r>
            <a:r>
              <a:rPr spc="-100" dirty="0"/>
              <a:t>връзка към </a:t>
            </a:r>
            <a:r>
              <a:rPr spc="-305" dirty="0"/>
              <a:t>файл, </a:t>
            </a:r>
            <a:r>
              <a:rPr spc="-145" dirty="0"/>
              <a:t>който </a:t>
            </a:r>
            <a:r>
              <a:rPr spc="-130" dirty="0"/>
              <a:t>е  </a:t>
            </a:r>
            <a:r>
              <a:rPr spc="-114" dirty="0"/>
              <a:t>източник </a:t>
            </a:r>
            <a:r>
              <a:rPr spc="-85" dirty="0"/>
              <a:t>на </a:t>
            </a:r>
            <a:r>
              <a:rPr spc="-170" dirty="0"/>
              <a:t>различната </a:t>
            </a:r>
            <a:r>
              <a:rPr spc="-160" dirty="0"/>
              <a:t>информация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50594" y="627633"/>
            <a:ext cx="864044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250" dirty="0"/>
              <a:t>Създаване </a:t>
            </a:r>
            <a:r>
              <a:rPr spc="-100" dirty="0"/>
              <a:t>на </a:t>
            </a:r>
            <a:r>
              <a:rPr spc="-195" dirty="0"/>
              <a:t>циркулярен</a:t>
            </a:r>
            <a:r>
              <a:rPr spc="-90" dirty="0"/>
              <a:t> </a:t>
            </a:r>
            <a:r>
              <a:rPr spc="-195" dirty="0"/>
              <a:t>документ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450594" y="1748180"/>
            <a:ext cx="6241415" cy="2792730"/>
          </a:xfrm>
          <a:prstGeom prst="rect">
            <a:avLst/>
          </a:prstGeom>
        </p:spPr>
        <p:txBody>
          <a:bodyPr vert="horz" wrap="square" lIns="0" tIns="139065" rIns="0" bIns="0" rtlCol="0">
            <a:spAutoFit/>
          </a:bodyPr>
          <a:lstStyle/>
          <a:p>
            <a:pPr marL="396240" indent="-384175">
              <a:lnSpc>
                <a:spcPct val="100000"/>
              </a:lnSpc>
              <a:spcBef>
                <a:spcPts val="1095"/>
              </a:spcBef>
              <a:buFont typeface="Arial"/>
              <a:buChar char="■"/>
              <a:tabLst>
                <a:tab pos="396240" algn="l"/>
                <a:tab pos="396875" algn="l"/>
              </a:tabLst>
            </a:pPr>
            <a:r>
              <a:rPr sz="2800" b="1" spc="-165" dirty="0">
                <a:solidFill>
                  <a:srgbClr val="2E2E2E"/>
                </a:solidFill>
                <a:latin typeface="Arial"/>
                <a:cs typeface="Arial"/>
              </a:rPr>
              <a:t>File </a:t>
            </a:r>
            <a:r>
              <a:rPr sz="2800" b="1" spc="490" dirty="0">
                <a:solidFill>
                  <a:srgbClr val="2E2E2E"/>
                </a:solidFill>
                <a:latin typeface="Arial"/>
                <a:cs typeface="Arial"/>
              </a:rPr>
              <a:t>/ </a:t>
            </a:r>
            <a:r>
              <a:rPr sz="2800" b="1" spc="-220" dirty="0">
                <a:solidFill>
                  <a:srgbClr val="2E2E2E"/>
                </a:solidFill>
                <a:latin typeface="Arial"/>
                <a:cs typeface="Arial"/>
              </a:rPr>
              <a:t>New </a:t>
            </a:r>
            <a:r>
              <a:rPr sz="2800" b="1" spc="490" dirty="0">
                <a:solidFill>
                  <a:srgbClr val="2E2E2E"/>
                </a:solidFill>
                <a:latin typeface="Arial"/>
                <a:cs typeface="Arial"/>
              </a:rPr>
              <a:t>/</a:t>
            </a:r>
            <a:r>
              <a:rPr sz="2800" b="1" spc="-355" dirty="0">
                <a:solidFill>
                  <a:srgbClr val="2E2E2E"/>
                </a:solidFill>
                <a:latin typeface="Arial"/>
                <a:cs typeface="Arial"/>
              </a:rPr>
              <a:t> </a:t>
            </a:r>
            <a:r>
              <a:rPr sz="2800" b="1" spc="-175" dirty="0">
                <a:solidFill>
                  <a:srgbClr val="2E2E2E"/>
                </a:solidFill>
                <a:latin typeface="Arial"/>
                <a:cs typeface="Arial"/>
              </a:rPr>
              <a:t>Blank </a:t>
            </a:r>
            <a:r>
              <a:rPr sz="2800" b="1" spc="-185" dirty="0">
                <a:solidFill>
                  <a:srgbClr val="2E2E2E"/>
                </a:solidFill>
                <a:latin typeface="Arial"/>
                <a:cs typeface="Arial"/>
              </a:rPr>
              <a:t>document</a:t>
            </a:r>
            <a:endParaRPr sz="2800">
              <a:latin typeface="Arial"/>
              <a:cs typeface="Arial"/>
            </a:endParaRPr>
          </a:p>
          <a:p>
            <a:pPr marL="368935" marR="1473200" indent="-356870">
              <a:lnSpc>
                <a:spcPct val="129600"/>
              </a:lnSpc>
              <a:spcBef>
                <a:spcPts val="5"/>
              </a:spcBef>
              <a:buClr>
                <a:srgbClr val="2E2E2E"/>
              </a:buClr>
              <a:buFont typeface="Arial"/>
              <a:buChar char="■"/>
              <a:tabLst>
                <a:tab pos="396240" algn="l"/>
                <a:tab pos="396875" algn="l"/>
              </a:tabLst>
            </a:pPr>
            <a:r>
              <a:rPr dirty="0"/>
              <a:t>	</a:t>
            </a:r>
            <a:r>
              <a:rPr sz="2800" b="1" spc="-165" dirty="0">
                <a:solidFill>
                  <a:srgbClr val="2E2E2E"/>
                </a:solidFill>
                <a:latin typeface="Arial"/>
                <a:cs typeface="Arial"/>
              </a:rPr>
              <a:t>Mailings </a:t>
            </a:r>
            <a:r>
              <a:rPr sz="2800" b="1" spc="490" dirty="0">
                <a:solidFill>
                  <a:srgbClr val="2E2E2E"/>
                </a:solidFill>
                <a:latin typeface="Arial"/>
                <a:cs typeface="Arial"/>
              </a:rPr>
              <a:t>/ </a:t>
            </a:r>
            <a:r>
              <a:rPr sz="2800" b="1" spc="-110" dirty="0">
                <a:solidFill>
                  <a:srgbClr val="2E2E2E"/>
                </a:solidFill>
                <a:latin typeface="Arial"/>
                <a:cs typeface="Arial"/>
              </a:rPr>
              <a:t>Start </a:t>
            </a:r>
            <a:r>
              <a:rPr sz="2800" b="1" spc="-105" dirty="0">
                <a:solidFill>
                  <a:srgbClr val="2E2E2E"/>
                </a:solidFill>
                <a:latin typeface="Arial"/>
                <a:cs typeface="Arial"/>
              </a:rPr>
              <a:t>Mail </a:t>
            </a:r>
            <a:r>
              <a:rPr sz="2800" b="1" spc="-185" dirty="0">
                <a:solidFill>
                  <a:srgbClr val="2E2E2E"/>
                </a:solidFill>
                <a:latin typeface="Arial"/>
                <a:cs typeface="Arial"/>
              </a:rPr>
              <a:t>merge</a:t>
            </a:r>
            <a:r>
              <a:rPr sz="2800" b="1" spc="-550" dirty="0">
                <a:solidFill>
                  <a:srgbClr val="2E2E2E"/>
                </a:solidFill>
                <a:latin typeface="Arial"/>
                <a:cs typeface="Arial"/>
              </a:rPr>
              <a:t> </a:t>
            </a:r>
            <a:r>
              <a:rPr sz="2800" b="1" spc="490" dirty="0">
                <a:solidFill>
                  <a:srgbClr val="2E2E2E"/>
                </a:solidFill>
                <a:latin typeface="Arial"/>
                <a:cs typeface="Arial"/>
              </a:rPr>
              <a:t>/  </a:t>
            </a:r>
            <a:r>
              <a:rPr sz="2800" b="1" spc="-110" dirty="0">
                <a:solidFill>
                  <a:srgbClr val="2E2E2E"/>
                </a:solidFill>
                <a:latin typeface="Arial"/>
                <a:cs typeface="Arial"/>
              </a:rPr>
              <a:t>Start </a:t>
            </a:r>
            <a:r>
              <a:rPr sz="2800" b="1" spc="-105" dirty="0">
                <a:solidFill>
                  <a:srgbClr val="2E2E2E"/>
                </a:solidFill>
                <a:latin typeface="Arial"/>
                <a:cs typeface="Arial"/>
              </a:rPr>
              <a:t>Mail</a:t>
            </a:r>
            <a:r>
              <a:rPr sz="2800" b="1" spc="-80" dirty="0">
                <a:solidFill>
                  <a:srgbClr val="2E2E2E"/>
                </a:solidFill>
                <a:latin typeface="Arial"/>
                <a:cs typeface="Arial"/>
              </a:rPr>
              <a:t> </a:t>
            </a:r>
            <a:r>
              <a:rPr sz="2800" b="1" spc="-155" dirty="0">
                <a:solidFill>
                  <a:srgbClr val="2E2E2E"/>
                </a:solidFill>
                <a:latin typeface="Arial"/>
                <a:cs typeface="Arial"/>
              </a:rPr>
              <a:t>Merge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buClr>
                <a:srgbClr val="2E2E2E"/>
              </a:buClr>
              <a:buFont typeface="Arial"/>
              <a:buChar char="■"/>
            </a:pPr>
            <a:endParaRPr sz="3100">
              <a:latin typeface="Arial"/>
              <a:cs typeface="Arial"/>
            </a:endParaRPr>
          </a:p>
          <a:p>
            <a:pPr marL="396240" indent="-384175">
              <a:lnSpc>
                <a:spcPct val="100000"/>
              </a:lnSpc>
              <a:spcBef>
                <a:spcPts val="1789"/>
              </a:spcBef>
              <a:buFont typeface="Arial"/>
              <a:buChar char="■"/>
              <a:tabLst>
                <a:tab pos="396240" algn="l"/>
                <a:tab pos="396875" algn="l"/>
              </a:tabLst>
            </a:pPr>
            <a:r>
              <a:rPr sz="2800" b="1" spc="-155" dirty="0">
                <a:solidFill>
                  <a:srgbClr val="2E2E2E"/>
                </a:solidFill>
                <a:latin typeface="Arial"/>
                <a:cs typeface="Arial"/>
              </a:rPr>
              <a:t>Select </a:t>
            </a:r>
            <a:r>
              <a:rPr sz="2800" b="1" spc="-180" dirty="0">
                <a:solidFill>
                  <a:srgbClr val="2E2E2E"/>
                </a:solidFill>
                <a:latin typeface="Arial"/>
                <a:cs typeface="Arial"/>
              </a:rPr>
              <a:t>Recipients </a:t>
            </a:r>
            <a:r>
              <a:rPr sz="2800" b="1" spc="490" dirty="0">
                <a:solidFill>
                  <a:srgbClr val="2E2E2E"/>
                </a:solidFill>
                <a:latin typeface="Arial"/>
                <a:cs typeface="Arial"/>
              </a:rPr>
              <a:t>/ </a:t>
            </a:r>
            <a:r>
              <a:rPr sz="2800" b="1" spc="-229" dirty="0">
                <a:solidFill>
                  <a:srgbClr val="2E2E2E"/>
                </a:solidFill>
                <a:latin typeface="Arial"/>
                <a:cs typeface="Arial"/>
              </a:rPr>
              <a:t>Use </a:t>
            </a:r>
            <a:r>
              <a:rPr sz="2800" b="1" spc="-140" dirty="0">
                <a:solidFill>
                  <a:srgbClr val="2E2E2E"/>
                </a:solidFill>
                <a:latin typeface="Arial"/>
                <a:cs typeface="Arial"/>
              </a:rPr>
              <a:t>an </a:t>
            </a:r>
            <a:r>
              <a:rPr sz="2800" b="1" spc="-229" dirty="0">
                <a:solidFill>
                  <a:srgbClr val="2E2E2E"/>
                </a:solidFill>
                <a:latin typeface="Arial"/>
                <a:cs typeface="Arial"/>
              </a:rPr>
              <a:t>Existing</a:t>
            </a:r>
            <a:r>
              <a:rPr sz="2800" b="1" spc="-330" dirty="0">
                <a:solidFill>
                  <a:srgbClr val="2E2E2E"/>
                </a:solidFill>
                <a:latin typeface="Arial"/>
                <a:cs typeface="Arial"/>
              </a:rPr>
              <a:t> </a:t>
            </a:r>
            <a:r>
              <a:rPr sz="2800" b="1" spc="-200" dirty="0">
                <a:solidFill>
                  <a:srgbClr val="2E2E2E"/>
                </a:solidFill>
                <a:latin typeface="Arial"/>
                <a:cs typeface="Arial"/>
              </a:rPr>
              <a:t>List</a:t>
            </a:r>
            <a:endParaRPr sz="28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7699247" y="1943100"/>
            <a:ext cx="2950463" cy="173278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682495" y="5018532"/>
            <a:ext cx="2214372" cy="116890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123944" y="4975859"/>
            <a:ext cx="2471928" cy="116738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7545323" y="4736591"/>
            <a:ext cx="2531364" cy="1690116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50594" y="627633"/>
            <a:ext cx="864044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250" dirty="0"/>
              <a:t>Създаване </a:t>
            </a:r>
            <a:r>
              <a:rPr spc="-100" dirty="0"/>
              <a:t>на </a:t>
            </a:r>
            <a:r>
              <a:rPr spc="-195" dirty="0"/>
              <a:t>циркулярен</a:t>
            </a:r>
            <a:r>
              <a:rPr spc="-90" dirty="0"/>
              <a:t> </a:t>
            </a:r>
            <a:r>
              <a:rPr spc="-195" dirty="0"/>
              <a:t>документ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1331975" y="1929383"/>
            <a:ext cx="10419080" cy="1392555"/>
            <a:chOff x="1331975" y="1929383"/>
            <a:chExt cx="10419080" cy="1392555"/>
          </a:xfrm>
        </p:grpSpPr>
        <p:sp>
          <p:nvSpPr>
            <p:cNvPr id="4" name="object 4"/>
            <p:cNvSpPr/>
            <p:nvPr/>
          </p:nvSpPr>
          <p:spPr>
            <a:xfrm>
              <a:off x="1331975" y="1929383"/>
              <a:ext cx="10418064" cy="1391412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332738" y="2259329"/>
              <a:ext cx="10418445" cy="1062355"/>
            </a:xfrm>
            <a:custGeom>
              <a:avLst/>
              <a:gdLst/>
              <a:ahLst/>
              <a:cxnLst/>
              <a:rect l="l" t="t" r="r" b="b"/>
              <a:pathLst>
                <a:path w="10418445" h="1062354">
                  <a:moveTo>
                    <a:pt x="3493008" y="0"/>
                  </a:moveTo>
                  <a:lnTo>
                    <a:pt x="3457956" y="0"/>
                  </a:lnTo>
                  <a:lnTo>
                    <a:pt x="3457956" y="35052"/>
                  </a:lnTo>
                  <a:lnTo>
                    <a:pt x="3457956" y="1027176"/>
                  </a:lnTo>
                  <a:lnTo>
                    <a:pt x="1220724" y="1027176"/>
                  </a:lnTo>
                  <a:lnTo>
                    <a:pt x="1220724" y="35052"/>
                  </a:lnTo>
                  <a:lnTo>
                    <a:pt x="3457956" y="35052"/>
                  </a:lnTo>
                  <a:lnTo>
                    <a:pt x="3457956" y="0"/>
                  </a:lnTo>
                  <a:lnTo>
                    <a:pt x="1220724" y="0"/>
                  </a:lnTo>
                  <a:lnTo>
                    <a:pt x="1185672" y="0"/>
                  </a:lnTo>
                  <a:lnTo>
                    <a:pt x="1150620" y="0"/>
                  </a:lnTo>
                  <a:lnTo>
                    <a:pt x="1150620" y="35052"/>
                  </a:lnTo>
                  <a:lnTo>
                    <a:pt x="1150620" y="1027176"/>
                  </a:lnTo>
                  <a:lnTo>
                    <a:pt x="35052" y="1027176"/>
                  </a:lnTo>
                  <a:lnTo>
                    <a:pt x="35052" y="35052"/>
                  </a:lnTo>
                  <a:lnTo>
                    <a:pt x="1150620" y="35052"/>
                  </a:lnTo>
                  <a:lnTo>
                    <a:pt x="1150620" y="0"/>
                  </a:lnTo>
                  <a:lnTo>
                    <a:pt x="35052" y="0"/>
                  </a:lnTo>
                  <a:lnTo>
                    <a:pt x="0" y="0"/>
                  </a:lnTo>
                  <a:lnTo>
                    <a:pt x="0" y="35052"/>
                  </a:lnTo>
                  <a:lnTo>
                    <a:pt x="0" y="1027176"/>
                  </a:lnTo>
                  <a:lnTo>
                    <a:pt x="0" y="1062228"/>
                  </a:lnTo>
                  <a:lnTo>
                    <a:pt x="35052" y="1062228"/>
                  </a:lnTo>
                  <a:lnTo>
                    <a:pt x="3493008" y="1062228"/>
                  </a:lnTo>
                  <a:lnTo>
                    <a:pt x="3493008" y="1027176"/>
                  </a:lnTo>
                  <a:lnTo>
                    <a:pt x="3493008" y="35052"/>
                  </a:lnTo>
                  <a:lnTo>
                    <a:pt x="3493008" y="0"/>
                  </a:lnTo>
                  <a:close/>
                </a:path>
                <a:path w="10418445" h="1062354">
                  <a:moveTo>
                    <a:pt x="7402068" y="0"/>
                  </a:moveTo>
                  <a:lnTo>
                    <a:pt x="7367016" y="0"/>
                  </a:lnTo>
                  <a:lnTo>
                    <a:pt x="7367016" y="35052"/>
                  </a:lnTo>
                  <a:lnTo>
                    <a:pt x="7367016" y="1027176"/>
                  </a:lnTo>
                  <a:lnTo>
                    <a:pt x="3543300" y="1027176"/>
                  </a:lnTo>
                  <a:lnTo>
                    <a:pt x="3543300" y="35052"/>
                  </a:lnTo>
                  <a:lnTo>
                    <a:pt x="7367016" y="35052"/>
                  </a:lnTo>
                  <a:lnTo>
                    <a:pt x="7367016" y="0"/>
                  </a:lnTo>
                  <a:lnTo>
                    <a:pt x="3543300" y="0"/>
                  </a:lnTo>
                  <a:lnTo>
                    <a:pt x="3508248" y="0"/>
                  </a:lnTo>
                  <a:lnTo>
                    <a:pt x="3508248" y="35052"/>
                  </a:lnTo>
                  <a:lnTo>
                    <a:pt x="3508248" y="1027176"/>
                  </a:lnTo>
                  <a:lnTo>
                    <a:pt x="3508248" y="1062228"/>
                  </a:lnTo>
                  <a:lnTo>
                    <a:pt x="3543300" y="1062228"/>
                  </a:lnTo>
                  <a:lnTo>
                    <a:pt x="7367016" y="1062228"/>
                  </a:lnTo>
                  <a:lnTo>
                    <a:pt x="7402068" y="1062228"/>
                  </a:lnTo>
                  <a:lnTo>
                    <a:pt x="7402068" y="1027176"/>
                  </a:lnTo>
                  <a:lnTo>
                    <a:pt x="7402068" y="35052"/>
                  </a:lnTo>
                  <a:lnTo>
                    <a:pt x="7402068" y="0"/>
                  </a:lnTo>
                  <a:close/>
                </a:path>
                <a:path w="10418445" h="1062354">
                  <a:moveTo>
                    <a:pt x="9601200" y="0"/>
                  </a:moveTo>
                  <a:lnTo>
                    <a:pt x="9566148" y="0"/>
                  </a:lnTo>
                  <a:lnTo>
                    <a:pt x="9566148" y="35052"/>
                  </a:lnTo>
                  <a:lnTo>
                    <a:pt x="9566148" y="1027176"/>
                  </a:lnTo>
                  <a:lnTo>
                    <a:pt x="7450836" y="1027176"/>
                  </a:lnTo>
                  <a:lnTo>
                    <a:pt x="7450836" y="35052"/>
                  </a:lnTo>
                  <a:lnTo>
                    <a:pt x="9566148" y="35052"/>
                  </a:lnTo>
                  <a:lnTo>
                    <a:pt x="9566148" y="0"/>
                  </a:lnTo>
                  <a:lnTo>
                    <a:pt x="7450836" y="0"/>
                  </a:lnTo>
                  <a:lnTo>
                    <a:pt x="7415784" y="0"/>
                  </a:lnTo>
                  <a:lnTo>
                    <a:pt x="7415784" y="35052"/>
                  </a:lnTo>
                  <a:lnTo>
                    <a:pt x="7415784" y="1027176"/>
                  </a:lnTo>
                  <a:lnTo>
                    <a:pt x="7415784" y="1062228"/>
                  </a:lnTo>
                  <a:lnTo>
                    <a:pt x="7450836" y="1062228"/>
                  </a:lnTo>
                  <a:lnTo>
                    <a:pt x="9566148" y="1062228"/>
                  </a:lnTo>
                  <a:lnTo>
                    <a:pt x="9601200" y="1062228"/>
                  </a:lnTo>
                  <a:lnTo>
                    <a:pt x="9601200" y="1027176"/>
                  </a:lnTo>
                  <a:lnTo>
                    <a:pt x="9601200" y="35052"/>
                  </a:lnTo>
                  <a:lnTo>
                    <a:pt x="9601200" y="0"/>
                  </a:lnTo>
                  <a:close/>
                </a:path>
                <a:path w="10418445" h="1062354">
                  <a:moveTo>
                    <a:pt x="10418064" y="0"/>
                  </a:moveTo>
                  <a:lnTo>
                    <a:pt x="10383012" y="0"/>
                  </a:lnTo>
                  <a:lnTo>
                    <a:pt x="10383012" y="35052"/>
                  </a:lnTo>
                  <a:lnTo>
                    <a:pt x="10383012" y="1027176"/>
                  </a:lnTo>
                  <a:lnTo>
                    <a:pt x="9675876" y="1027176"/>
                  </a:lnTo>
                  <a:lnTo>
                    <a:pt x="9675876" y="35052"/>
                  </a:lnTo>
                  <a:lnTo>
                    <a:pt x="10383012" y="35052"/>
                  </a:lnTo>
                  <a:lnTo>
                    <a:pt x="10383012" y="0"/>
                  </a:lnTo>
                  <a:lnTo>
                    <a:pt x="9675876" y="0"/>
                  </a:lnTo>
                  <a:lnTo>
                    <a:pt x="9640824" y="0"/>
                  </a:lnTo>
                  <a:lnTo>
                    <a:pt x="9640824" y="35052"/>
                  </a:lnTo>
                  <a:lnTo>
                    <a:pt x="9640824" y="1027176"/>
                  </a:lnTo>
                  <a:lnTo>
                    <a:pt x="9640824" y="1062228"/>
                  </a:lnTo>
                  <a:lnTo>
                    <a:pt x="9675876" y="1062228"/>
                  </a:lnTo>
                  <a:lnTo>
                    <a:pt x="10383012" y="1062228"/>
                  </a:lnTo>
                  <a:lnTo>
                    <a:pt x="10418064" y="1062228"/>
                  </a:lnTo>
                  <a:lnTo>
                    <a:pt x="10418064" y="1027176"/>
                  </a:lnTo>
                  <a:lnTo>
                    <a:pt x="10418064" y="35052"/>
                  </a:lnTo>
                  <a:lnTo>
                    <a:pt x="10418064" y="0"/>
                  </a:lnTo>
                  <a:close/>
                </a:path>
              </a:pathLst>
            </a:custGeom>
            <a:solidFill>
              <a:srgbClr val="D13A5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/>
          <p:nvPr/>
        </p:nvSpPr>
        <p:spPr>
          <a:xfrm>
            <a:off x="2517648" y="4255008"/>
            <a:ext cx="2151888" cy="173278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410461" y="3489959"/>
            <a:ext cx="7857490" cy="855344"/>
          </a:xfrm>
          <a:prstGeom prst="rect">
            <a:avLst/>
          </a:prstGeom>
        </p:spPr>
        <p:txBody>
          <a:bodyPr vert="horz" wrap="square" lIns="0" tIns="1530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5"/>
              </a:spcBef>
            </a:pPr>
            <a:r>
              <a:rPr sz="1800" b="1" spc="-110" dirty="0">
                <a:solidFill>
                  <a:srgbClr val="2E2E2E"/>
                </a:solidFill>
                <a:latin typeface="Arial"/>
                <a:cs typeface="Arial"/>
              </a:rPr>
              <a:t>Mailings</a:t>
            </a:r>
            <a:r>
              <a:rPr sz="1800" b="1" spc="-70" dirty="0">
                <a:solidFill>
                  <a:srgbClr val="2E2E2E"/>
                </a:solidFill>
                <a:latin typeface="Arial"/>
                <a:cs typeface="Arial"/>
              </a:rPr>
              <a:t> </a:t>
            </a:r>
            <a:r>
              <a:rPr sz="1800" b="1" spc="315" dirty="0">
                <a:solidFill>
                  <a:srgbClr val="2E2E2E"/>
                </a:solidFill>
                <a:latin typeface="Arial"/>
                <a:cs typeface="Arial"/>
              </a:rPr>
              <a:t>/</a:t>
            </a:r>
            <a:r>
              <a:rPr sz="1800" b="1" spc="-60" dirty="0">
                <a:solidFill>
                  <a:srgbClr val="2E2E2E"/>
                </a:solidFill>
                <a:latin typeface="Arial"/>
                <a:cs typeface="Arial"/>
              </a:rPr>
              <a:t> </a:t>
            </a:r>
            <a:r>
              <a:rPr sz="1800" b="1" spc="-70" dirty="0">
                <a:solidFill>
                  <a:srgbClr val="2E2E2E"/>
                </a:solidFill>
                <a:latin typeface="Arial"/>
                <a:cs typeface="Arial"/>
              </a:rPr>
              <a:t>Start</a:t>
            </a:r>
            <a:r>
              <a:rPr sz="1800" b="1" spc="-85" dirty="0">
                <a:solidFill>
                  <a:srgbClr val="2E2E2E"/>
                </a:solidFill>
                <a:latin typeface="Arial"/>
                <a:cs typeface="Arial"/>
              </a:rPr>
              <a:t> </a:t>
            </a:r>
            <a:r>
              <a:rPr sz="1800" b="1" spc="-65" dirty="0">
                <a:solidFill>
                  <a:srgbClr val="2E2E2E"/>
                </a:solidFill>
                <a:latin typeface="Arial"/>
                <a:cs typeface="Arial"/>
              </a:rPr>
              <a:t>Mail</a:t>
            </a:r>
            <a:r>
              <a:rPr sz="1800" b="1" spc="-90" dirty="0">
                <a:solidFill>
                  <a:srgbClr val="2E2E2E"/>
                </a:solidFill>
                <a:latin typeface="Arial"/>
                <a:cs typeface="Arial"/>
              </a:rPr>
              <a:t> </a:t>
            </a:r>
            <a:r>
              <a:rPr sz="1800" b="1" spc="-114" dirty="0">
                <a:solidFill>
                  <a:srgbClr val="2E2E2E"/>
                </a:solidFill>
                <a:latin typeface="Arial"/>
                <a:cs typeface="Arial"/>
              </a:rPr>
              <a:t>merge</a:t>
            </a:r>
            <a:r>
              <a:rPr sz="1800" b="1" spc="-60" dirty="0">
                <a:solidFill>
                  <a:srgbClr val="2E2E2E"/>
                </a:solidFill>
                <a:latin typeface="Arial"/>
                <a:cs typeface="Arial"/>
              </a:rPr>
              <a:t> </a:t>
            </a:r>
            <a:r>
              <a:rPr sz="1800" b="1" spc="315" dirty="0">
                <a:solidFill>
                  <a:srgbClr val="2E2E2E"/>
                </a:solidFill>
                <a:latin typeface="Arial"/>
                <a:cs typeface="Arial"/>
              </a:rPr>
              <a:t>/</a:t>
            </a:r>
            <a:r>
              <a:rPr sz="1800" b="1" spc="-60" dirty="0">
                <a:solidFill>
                  <a:srgbClr val="2E2E2E"/>
                </a:solidFill>
                <a:latin typeface="Arial"/>
                <a:cs typeface="Arial"/>
              </a:rPr>
              <a:t> </a:t>
            </a:r>
            <a:r>
              <a:rPr sz="1800" b="1" spc="-70" dirty="0">
                <a:solidFill>
                  <a:srgbClr val="2E2E2E"/>
                </a:solidFill>
                <a:latin typeface="Arial"/>
                <a:cs typeface="Arial"/>
              </a:rPr>
              <a:t>Start</a:t>
            </a:r>
            <a:r>
              <a:rPr sz="1800" b="1" spc="-95" dirty="0">
                <a:solidFill>
                  <a:srgbClr val="2E2E2E"/>
                </a:solidFill>
                <a:latin typeface="Arial"/>
                <a:cs typeface="Arial"/>
              </a:rPr>
              <a:t> </a:t>
            </a:r>
            <a:r>
              <a:rPr sz="1800" b="1" spc="-65" dirty="0">
                <a:solidFill>
                  <a:srgbClr val="2E2E2E"/>
                </a:solidFill>
                <a:latin typeface="Arial"/>
                <a:cs typeface="Arial"/>
              </a:rPr>
              <a:t>Mail</a:t>
            </a:r>
            <a:r>
              <a:rPr sz="1800" b="1" spc="-80" dirty="0">
                <a:solidFill>
                  <a:srgbClr val="2E2E2E"/>
                </a:solidFill>
                <a:latin typeface="Arial"/>
                <a:cs typeface="Arial"/>
              </a:rPr>
              <a:t> </a:t>
            </a:r>
            <a:r>
              <a:rPr sz="1800" b="1" spc="-95" dirty="0">
                <a:solidFill>
                  <a:srgbClr val="2E2E2E"/>
                </a:solidFill>
                <a:latin typeface="Arial"/>
                <a:cs typeface="Arial"/>
              </a:rPr>
              <a:t>Merge</a:t>
            </a:r>
            <a:endParaRPr sz="1800">
              <a:latin typeface="Arial"/>
              <a:cs typeface="Arial"/>
            </a:endParaRPr>
          </a:p>
          <a:p>
            <a:pPr marL="4103370">
              <a:lnSpc>
                <a:spcPct val="100000"/>
              </a:lnSpc>
              <a:spcBef>
                <a:spcPts val="1105"/>
              </a:spcBef>
            </a:pPr>
            <a:r>
              <a:rPr sz="1800" b="1" spc="-100" dirty="0">
                <a:solidFill>
                  <a:srgbClr val="2E2E2E"/>
                </a:solidFill>
                <a:latin typeface="Arial"/>
                <a:cs typeface="Arial"/>
              </a:rPr>
              <a:t>Select </a:t>
            </a:r>
            <a:r>
              <a:rPr sz="1800" b="1" spc="-120" dirty="0">
                <a:solidFill>
                  <a:srgbClr val="2E2E2E"/>
                </a:solidFill>
                <a:latin typeface="Arial"/>
                <a:cs typeface="Arial"/>
              </a:rPr>
              <a:t>Recipients </a:t>
            </a:r>
            <a:r>
              <a:rPr sz="1800" b="1" spc="315" dirty="0">
                <a:solidFill>
                  <a:srgbClr val="2E2E2E"/>
                </a:solidFill>
                <a:latin typeface="Arial"/>
                <a:cs typeface="Arial"/>
              </a:rPr>
              <a:t>/ </a:t>
            </a:r>
            <a:r>
              <a:rPr sz="1800" b="1" spc="-140" dirty="0">
                <a:solidFill>
                  <a:srgbClr val="2E2E2E"/>
                </a:solidFill>
                <a:latin typeface="Arial"/>
                <a:cs typeface="Arial"/>
              </a:rPr>
              <a:t>Use </a:t>
            </a:r>
            <a:r>
              <a:rPr sz="1800" b="1" spc="-85" dirty="0">
                <a:solidFill>
                  <a:srgbClr val="2E2E2E"/>
                </a:solidFill>
                <a:latin typeface="Arial"/>
                <a:cs typeface="Arial"/>
              </a:rPr>
              <a:t>an </a:t>
            </a:r>
            <a:r>
              <a:rPr sz="1800" b="1" spc="-150" dirty="0">
                <a:solidFill>
                  <a:srgbClr val="2E2E2E"/>
                </a:solidFill>
                <a:latin typeface="Arial"/>
                <a:cs typeface="Arial"/>
              </a:rPr>
              <a:t>Existing</a:t>
            </a:r>
            <a:r>
              <a:rPr sz="1800" b="1" spc="-330" dirty="0">
                <a:solidFill>
                  <a:srgbClr val="2E2E2E"/>
                </a:solidFill>
                <a:latin typeface="Arial"/>
                <a:cs typeface="Arial"/>
              </a:rPr>
              <a:t> </a:t>
            </a:r>
            <a:r>
              <a:rPr sz="1800" b="1" spc="-130" dirty="0">
                <a:solidFill>
                  <a:srgbClr val="2E2E2E"/>
                </a:solidFill>
                <a:latin typeface="Arial"/>
                <a:cs typeface="Arial"/>
              </a:rPr>
              <a:t>List</a:t>
            </a:r>
            <a:endParaRPr sz="180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5545835" y="4500371"/>
            <a:ext cx="2150364" cy="148742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8695943" y="4492752"/>
            <a:ext cx="2237231" cy="149504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07136" y="0"/>
            <a:ext cx="11485245" cy="6858000"/>
          </a:xfrm>
          <a:custGeom>
            <a:avLst/>
            <a:gdLst/>
            <a:ahLst/>
            <a:cxnLst/>
            <a:rect l="l" t="t" r="r" b="b"/>
            <a:pathLst>
              <a:path w="11485245" h="6858000">
                <a:moveTo>
                  <a:pt x="0" y="6858000"/>
                </a:moveTo>
                <a:lnTo>
                  <a:pt x="11484864" y="6858000"/>
                </a:lnTo>
                <a:lnTo>
                  <a:pt x="11484864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EEECE2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" name="object 3"/>
          <p:cNvGrpSpPr/>
          <p:nvPr/>
        </p:nvGrpSpPr>
        <p:grpSpPr>
          <a:xfrm>
            <a:off x="0" y="0"/>
            <a:ext cx="707390" cy="6858000"/>
            <a:chOff x="0" y="0"/>
            <a:chExt cx="707390" cy="6858000"/>
          </a:xfrm>
        </p:grpSpPr>
        <p:sp>
          <p:nvSpPr>
            <p:cNvPr id="4" name="object 4"/>
            <p:cNvSpPr/>
            <p:nvPr/>
          </p:nvSpPr>
          <p:spPr>
            <a:xfrm>
              <a:off x="0" y="0"/>
              <a:ext cx="478790" cy="6858000"/>
            </a:xfrm>
            <a:custGeom>
              <a:avLst/>
              <a:gdLst/>
              <a:ahLst/>
              <a:cxnLst/>
              <a:rect l="l" t="t" r="r" b="b"/>
              <a:pathLst>
                <a:path w="478790" h="6858000">
                  <a:moveTo>
                    <a:pt x="0" y="6858000"/>
                  </a:moveTo>
                  <a:lnTo>
                    <a:pt x="478536" y="6858000"/>
                  </a:lnTo>
                  <a:lnTo>
                    <a:pt x="478536" y="0"/>
                  </a:lnTo>
                  <a:lnTo>
                    <a:pt x="0" y="0"/>
                  </a:lnTo>
                  <a:lnTo>
                    <a:pt x="0" y="6858000"/>
                  </a:lnTo>
                  <a:close/>
                </a:path>
              </a:pathLst>
            </a:custGeom>
            <a:solidFill>
              <a:srgbClr val="EEECE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478536" y="0"/>
              <a:ext cx="228600" cy="6858000"/>
            </a:xfrm>
            <a:custGeom>
              <a:avLst/>
              <a:gdLst/>
              <a:ahLst/>
              <a:cxnLst/>
              <a:rect l="l" t="t" r="r" b="b"/>
              <a:pathLst>
                <a:path w="228600" h="6858000">
                  <a:moveTo>
                    <a:pt x="228600" y="0"/>
                  </a:moveTo>
                  <a:lnTo>
                    <a:pt x="0" y="0"/>
                  </a:lnTo>
                  <a:lnTo>
                    <a:pt x="0" y="6858000"/>
                  </a:lnTo>
                  <a:lnTo>
                    <a:pt x="228600" y="6858000"/>
                  </a:lnTo>
                  <a:lnTo>
                    <a:pt x="228600" y="0"/>
                  </a:lnTo>
                  <a:close/>
                </a:path>
              </a:pathLst>
            </a:custGeom>
            <a:solidFill>
              <a:srgbClr val="181B0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1450594" y="627633"/>
            <a:ext cx="540448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250" dirty="0"/>
              <a:t>Създаване </a:t>
            </a:r>
            <a:r>
              <a:rPr spc="-100" dirty="0"/>
              <a:t>на</a:t>
            </a:r>
            <a:r>
              <a:rPr spc="-65" dirty="0"/>
              <a:t> </a:t>
            </a:r>
            <a:r>
              <a:rPr spc="-280" dirty="0"/>
              <a:t>таблица</a:t>
            </a:r>
          </a:p>
        </p:txBody>
      </p:sp>
      <p:grpSp>
        <p:nvGrpSpPr>
          <p:cNvPr id="7" name="object 7"/>
          <p:cNvGrpSpPr/>
          <p:nvPr/>
        </p:nvGrpSpPr>
        <p:grpSpPr>
          <a:xfrm>
            <a:off x="1455419" y="1882139"/>
            <a:ext cx="9767570" cy="4221480"/>
            <a:chOff x="1455419" y="1882139"/>
            <a:chExt cx="9767570" cy="4221480"/>
          </a:xfrm>
        </p:grpSpPr>
        <p:sp>
          <p:nvSpPr>
            <p:cNvPr id="8" name="object 8"/>
            <p:cNvSpPr/>
            <p:nvPr/>
          </p:nvSpPr>
          <p:spPr>
            <a:xfrm>
              <a:off x="1455419" y="1882139"/>
              <a:ext cx="5170932" cy="346710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5446775" y="2831591"/>
              <a:ext cx="3352800" cy="2962656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2344673" y="4987289"/>
              <a:ext cx="1290955" cy="262255"/>
            </a:xfrm>
            <a:custGeom>
              <a:avLst/>
              <a:gdLst/>
              <a:ahLst/>
              <a:cxnLst/>
              <a:rect l="l" t="t" r="r" b="b"/>
              <a:pathLst>
                <a:path w="1290954" h="262254">
                  <a:moveTo>
                    <a:pt x="0" y="227076"/>
                  </a:moveTo>
                  <a:lnTo>
                    <a:pt x="0" y="262128"/>
                  </a:lnTo>
                  <a:lnTo>
                    <a:pt x="35051" y="262128"/>
                  </a:lnTo>
                  <a:lnTo>
                    <a:pt x="0" y="227076"/>
                  </a:lnTo>
                  <a:close/>
                </a:path>
                <a:path w="1290954" h="262254">
                  <a:moveTo>
                    <a:pt x="35051" y="0"/>
                  </a:moveTo>
                  <a:lnTo>
                    <a:pt x="0" y="35052"/>
                  </a:lnTo>
                  <a:lnTo>
                    <a:pt x="0" y="227076"/>
                  </a:lnTo>
                  <a:lnTo>
                    <a:pt x="35051" y="262128"/>
                  </a:lnTo>
                  <a:lnTo>
                    <a:pt x="35051" y="0"/>
                  </a:lnTo>
                  <a:close/>
                </a:path>
                <a:path w="1290954" h="262254">
                  <a:moveTo>
                    <a:pt x="1255776" y="227076"/>
                  </a:moveTo>
                  <a:lnTo>
                    <a:pt x="35051" y="227076"/>
                  </a:lnTo>
                  <a:lnTo>
                    <a:pt x="35051" y="262128"/>
                  </a:lnTo>
                  <a:lnTo>
                    <a:pt x="1255776" y="262128"/>
                  </a:lnTo>
                  <a:lnTo>
                    <a:pt x="1255776" y="227076"/>
                  </a:lnTo>
                  <a:close/>
                </a:path>
                <a:path w="1290954" h="262254">
                  <a:moveTo>
                    <a:pt x="1255776" y="0"/>
                  </a:moveTo>
                  <a:lnTo>
                    <a:pt x="1255776" y="262128"/>
                  </a:lnTo>
                  <a:lnTo>
                    <a:pt x="1290827" y="227076"/>
                  </a:lnTo>
                  <a:lnTo>
                    <a:pt x="1290827" y="35052"/>
                  </a:lnTo>
                  <a:lnTo>
                    <a:pt x="1255776" y="0"/>
                  </a:lnTo>
                  <a:close/>
                </a:path>
                <a:path w="1290954" h="262254">
                  <a:moveTo>
                    <a:pt x="1290827" y="227076"/>
                  </a:moveTo>
                  <a:lnTo>
                    <a:pt x="1255776" y="262128"/>
                  </a:lnTo>
                  <a:lnTo>
                    <a:pt x="1290827" y="262128"/>
                  </a:lnTo>
                  <a:lnTo>
                    <a:pt x="1290827" y="227076"/>
                  </a:lnTo>
                  <a:close/>
                </a:path>
                <a:path w="1290954" h="262254">
                  <a:moveTo>
                    <a:pt x="35051" y="0"/>
                  </a:moveTo>
                  <a:lnTo>
                    <a:pt x="0" y="0"/>
                  </a:lnTo>
                  <a:lnTo>
                    <a:pt x="0" y="35052"/>
                  </a:lnTo>
                  <a:lnTo>
                    <a:pt x="35051" y="0"/>
                  </a:lnTo>
                  <a:close/>
                </a:path>
                <a:path w="1290954" h="262254">
                  <a:moveTo>
                    <a:pt x="1255776" y="0"/>
                  </a:moveTo>
                  <a:lnTo>
                    <a:pt x="35051" y="0"/>
                  </a:lnTo>
                  <a:lnTo>
                    <a:pt x="35051" y="35052"/>
                  </a:lnTo>
                  <a:lnTo>
                    <a:pt x="1255776" y="35052"/>
                  </a:lnTo>
                  <a:lnTo>
                    <a:pt x="1255776" y="0"/>
                  </a:lnTo>
                  <a:close/>
                </a:path>
                <a:path w="1290954" h="262254">
                  <a:moveTo>
                    <a:pt x="1290827" y="0"/>
                  </a:moveTo>
                  <a:lnTo>
                    <a:pt x="1255776" y="0"/>
                  </a:lnTo>
                  <a:lnTo>
                    <a:pt x="1290827" y="35052"/>
                  </a:lnTo>
                  <a:lnTo>
                    <a:pt x="1290827" y="0"/>
                  </a:lnTo>
                  <a:close/>
                </a:path>
              </a:pathLst>
            </a:custGeom>
            <a:solidFill>
              <a:srgbClr val="D13A5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7946135" y="3198875"/>
              <a:ext cx="3276600" cy="2904744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50594" y="627633"/>
            <a:ext cx="826643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130" dirty="0"/>
              <a:t>Вмъкване </a:t>
            </a:r>
            <a:r>
              <a:rPr spc="-100" dirty="0"/>
              <a:t>на </a:t>
            </a:r>
            <a:r>
              <a:rPr spc="-195" dirty="0"/>
              <a:t>свързващите</a:t>
            </a:r>
            <a:r>
              <a:rPr spc="-175" dirty="0"/>
              <a:t> </a:t>
            </a:r>
            <a:r>
              <a:rPr spc="-285" dirty="0"/>
              <a:t>полета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450594" y="2284602"/>
            <a:ext cx="819658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96240" indent="-384175">
              <a:lnSpc>
                <a:spcPct val="100000"/>
              </a:lnSpc>
              <a:spcBef>
                <a:spcPts val="95"/>
              </a:spcBef>
              <a:buFont typeface="Arial"/>
              <a:buChar char="■"/>
              <a:tabLst>
                <a:tab pos="396240" algn="l"/>
                <a:tab pos="396875" algn="l"/>
                <a:tab pos="5461000" algn="l"/>
              </a:tabLst>
            </a:pPr>
            <a:r>
              <a:rPr sz="2800" b="1" spc="-165" dirty="0">
                <a:solidFill>
                  <a:srgbClr val="2E2E2E"/>
                </a:solidFill>
                <a:latin typeface="Arial"/>
                <a:cs typeface="Arial"/>
              </a:rPr>
              <a:t>Mailings </a:t>
            </a:r>
            <a:r>
              <a:rPr sz="2800" b="1" spc="490" dirty="0">
                <a:solidFill>
                  <a:srgbClr val="2E2E2E"/>
                </a:solidFill>
                <a:latin typeface="Arial"/>
                <a:cs typeface="Arial"/>
              </a:rPr>
              <a:t>/ </a:t>
            </a:r>
            <a:r>
              <a:rPr sz="2800" b="1" spc="-190" dirty="0">
                <a:solidFill>
                  <a:srgbClr val="2E2E2E"/>
                </a:solidFill>
                <a:latin typeface="Arial"/>
                <a:cs typeface="Arial"/>
              </a:rPr>
              <a:t>Write </a:t>
            </a:r>
            <a:r>
              <a:rPr sz="2800" b="1" spc="-160" dirty="0">
                <a:solidFill>
                  <a:srgbClr val="2E2E2E"/>
                </a:solidFill>
                <a:latin typeface="Arial"/>
                <a:cs typeface="Arial"/>
              </a:rPr>
              <a:t>&amp; </a:t>
            </a:r>
            <a:r>
              <a:rPr sz="2800" b="1" spc="-125" dirty="0">
                <a:solidFill>
                  <a:srgbClr val="2E2E2E"/>
                </a:solidFill>
                <a:latin typeface="Arial"/>
                <a:cs typeface="Arial"/>
              </a:rPr>
              <a:t>Insert</a:t>
            </a:r>
            <a:r>
              <a:rPr sz="2800" b="1" spc="-375" dirty="0">
                <a:solidFill>
                  <a:srgbClr val="2E2E2E"/>
                </a:solidFill>
                <a:latin typeface="Arial"/>
                <a:cs typeface="Arial"/>
              </a:rPr>
              <a:t> </a:t>
            </a:r>
            <a:r>
              <a:rPr sz="2800" b="1" spc="-185" dirty="0">
                <a:solidFill>
                  <a:srgbClr val="2E2E2E"/>
                </a:solidFill>
                <a:latin typeface="Arial"/>
                <a:cs typeface="Arial"/>
              </a:rPr>
              <a:t>Fields</a:t>
            </a:r>
            <a:r>
              <a:rPr sz="2800" b="1" spc="-65" dirty="0">
                <a:solidFill>
                  <a:srgbClr val="2E2E2E"/>
                </a:solidFill>
                <a:latin typeface="Arial"/>
                <a:cs typeface="Arial"/>
              </a:rPr>
              <a:t> </a:t>
            </a:r>
            <a:r>
              <a:rPr sz="2800" b="1" spc="490" dirty="0">
                <a:solidFill>
                  <a:srgbClr val="2E2E2E"/>
                </a:solidFill>
                <a:latin typeface="Arial"/>
                <a:cs typeface="Arial"/>
              </a:rPr>
              <a:t>/	</a:t>
            </a:r>
            <a:r>
              <a:rPr sz="2800" b="1" spc="-130" dirty="0">
                <a:solidFill>
                  <a:srgbClr val="2E2E2E"/>
                </a:solidFill>
                <a:latin typeface="Arial"/>
                <a:cs typeface="Arial"/>
              </a:rPr>
              <a:t>Insert </a:t>
            </a:r>
            <a:r>
              <a:rPr sz="2800" b="1" spc="-155" dirty="0">
                <a:solidFill>
                  <a:srgbClr val="2E2E2E"/>
                </a:solidFill>
                <a:latin typeface="Arial"/>
                <a:cs typeface="Arial"/>
              </a:rPr>
              <a:t>Merge</a:t>
            </a:r>
            <a:r>
              <a:rPr sz="2800" b="1" spc="-125" dirty="0">
                <a:solidFill>
                  <a:srgbClr val="2E2E2E"/>
                </a:solidFill>
                <a:latin typeface="Arial"/>
                <a:cs typeface="Arial"/>
              </a:rPr>
              <a:t> </a:t>
            </a:r>
            <a:r>
              <a:rPr sz="2800" b="1" spc="-170" dirty="0">
                <a:solidFill>
                  <a:srgbClr val="2E2E2E"/>
                </a:solidFill>
                <a:latin typeface="Arial"/>
                <a:cs typeface="Arial"/>
              </a:rPr>
              <a:t>Field</a:t>
            </a:r>
            <a:endParaRPr sz="28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351276" y="3259835"/>
            <a:ext cx="5823204" cy="232867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50594" y="627633"/>
            <a:ext cx="741045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295" dirty="0"/>
              <a:t>Преглед </a:t>
            </a:r>
            <a:r>
              <a:rPr spc="-100" dirty="0"/>
              <a:t>на </a:t>
            </a:r>
            <a:r>
              <a:rPr spc="-190" dirty="0"/>
              <a:t>документа </a:t>
            </a:r>
            <a:r>
              <a:rPr spc="-114" dirty="0"/>
              <a:t>и</a:t>
            </a:r>
            <a:r>
              <a:rPr spc="-5" dirty="0"/>
              <a:t> </a:t>
            </a:r>
            <a:r>
              <a:rPr spc="-365" dirty="0"/>
              <a:t>финал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450594" y="2157247"/>
            <a:ext cx="5053330" cy="2792730"/>
          </a:xfrm>
          <a:prstGeom prst="rect">
            <a:avLst/>
          </a:prstGeom>
        </p:spPr>
        <p:txBody>
          <a:bodyPr vert="horz" wrap="square" lIns="0" tIns="139065" rIns="0" bIns="0" rtlCol="0">
            <a:spAutoFit/>
          </a:bodyPr>
          <a:lstStyle/>
          <a:p>
            <a:pPr marL="396240" indent="-384175">
              <a:lnSpc>
                <a:spcPct val="100000"/>
              </a:lnSpc>
              <a:spcBef>
                <a:spcPts val="1095"/>
              </a:spcBef>
              <a:buFont typeface="Arial"/>
              <a:buChar char="■"/>
              <a:tabLst>
                <a:tab pos="396240" algn="l"/>
                <a:tab pos="396875" algn="l"/>
              </a:tabLst>
            </a:pPr>
            <a:r>
              <a:rPr sz="2800" b="1" spc="-165" dirty="0">
                <a:solidFill>
                  <a:srgbClr val="2E2E2E"/>
                </a:solidFill>
                <a:latin typeface="Arial"/>
                <a:cs typeface="Arial"/>
              </a:rPr>
              <a:t>Mailings </a:t>
            </a:r>
            <a:r>
              <a:rPr sz="2800" b="1" spc="-125" dirty="0">
                <a:solidFill>
                  <a:srgbClr val="2E2E2E"/>
                </a:solidFill>
                <a:latin typeface="Arial"/>
                <a:cs typeface="Arial"/>
              </a:rPr>
              <a:t>/Preview</a:t>
            </a:r>
            <a:r>
              <a:rPr sz="2800" b="1" spc="-45" dirty="0">
                <a:solidFill>
                  <a:srgbClr val="2E2E2E"/>
                </a:solidFill>
                <a:latin typeface="Arial"/>
                <a:cs typeface="Arial"/>
              </a:rPr>
              <a:t> </a:t>
            </a:r>
            <a:r>
              <a:rPr sz="2800" b="1" spc="-195" dirty="0">
                <a:solidFill>
                  <a:srgbClr val="2E2E2E"/>
                </a:solidFill>
                <a:latin typeface="Arial"/>
                <a:cs typeface="Arial"/>
              </a:rPr>
              <a:t>Results</a:t>
            </a:r>
            <a:endParaRPr sz="2800">
              <a:latin typeface="Arial"/>
              <a:cs typeface="Arial"/>
            </a:endParaRPr>
          </a:p>
          <a:p>
            <a:pPr marL="396240" indent="-384175">
              <a:lnSpc>
                <a:spcPct val="100000"/>
              </a:lnSpc>
              <a:spcBef>
                <a:spcPts val="1000"/>
              </a:spcBef>
              <a:buFont typeface="Arial"/>
              <a:buChar char="■"/>
              <a:tabLst>
                <a:tab pos="396240" algn="l"/>
                <a:tab pos="396875" algn="l"/>
                <a:tab pos="1248410" algn="l"/>
              </a:tabLst>
            </a:pPr>
            <a:r>
              <a:rPr sz="2800" b="1" spc="-195" dirty="0">
                <a:solidFill>
                  <a:srgbClr val="2E2E2E"/>
                </a:solidFill>
                <a:latin typeface="Arial"/>
                <a:cs typeface="Arial"/>
              </a:rPr>
              <a:t>Next	</a:t>
            </a:r>
            <a:r>
              <a:rPr sz="2800" b="1" spc="-340" dirty="0">
                <a:solidFill>
                  <a:srgbClr val="2E2E2E"/>
                </a:solidFill>
                <a:latin typeface="Arial"/>
                <a:cs typeface="Arial"/>
              </a:rPr>
              <a:t>или</a:t>
            </a:r>
            <a:r>
              <a:rPr sz="2800" b="1" spc="-95" dirty="0">
                <a:solidFill>
                  <a:srgbClr val="2E2E2E"/>
                </a:solidFill>
                <a:latin typeface="Arial"/>
                <a:cs typeface="Arial"/>
              </a:rPr>
              <a:t> </a:t>
            </a:r>
            <a:r>
              <a:rPr sz="2800" b="1" spc="-220" dirty="0">
                <a:solidFill>
                  <a:srgbClr val="2E2E2E"/>
                </a:solidFill>
                <a:latin typeface="Arial"/>
                <a:cs typeface="Arial"/>
              </a:rPr>
              <a:t>Previous</a:t>
            </a:r>
            <a:endParaRPr sz="2800">
              <a:latin typeface="Arial"/>
              <a:cs typeface="Arial"/>
            </a:endParaRPr>
          </a:p>
          <a:p>
            <a:pPr marL="368935" marR="1071245" indent="-356870">
              <a:lnSpc>
                <a:spcPct val="129600"/>
              </a:lnSpc>
              <a:buClr>
                <a:srgbClr val="2E2E2E"/>
              </a:buClr>
              <a:buFont typeface="Arial"/>
              <a:buChar char="■"/>
              <a:tabLst>
                <a:tab pos="396240" algn="l"/>
                <a:tab pos="396875" algn="l"/>
              </a:tabLst>
            </a:pPr>
            <a:r>
              <a:rPr dirty="0"/>
              <a:t>	</a:t>
            </a:r>
            <a:r>
              <a:rPr sz="2800" b="1" spc="-200" dirty="0">
                <a:solidFill>
                  <a:srgbClr val="2E2E2E"/>
                </a:solidFill>
                <a:latin typeface="Arial"/>
                <a:cs typeface="Arial"/>
              </a:rPr>
              <a:t>Finish </a:t>
            </a:r>
            <a:r>
              <a:rPr sz="2800" b="1" spc="-100" dirty="0">
                <a:solidFill>
                  <a:srgbClr val="2E2E2E"/>
                </a:solidFill>
                <a:latin typeface="Arial"/>
                <a:cs typeface="Arial"/>
              </a:rPr>
              <a:t>/Finish </a:t>
            </a:r>
            <a:r>
              <a:rPr sz="2800" b="1" spc="-160" dirty="0">
                <a:solidFill>
                  <a:srgbClr val="2E2E2E"/>
                </a:solidFill>
                <a:latin typeface="Arial"/>
                <a:cs typeface="Arial"/>
              </a:rPr>
              <a:t>&amp; </a:t>
            </a:r>
            <a:r>
              <a:rPr sz="2800" b="1" spc="-40" dirty="0">
                <a:solidFill>
                  <a:srgbClr val="2E2E2E"/>
                </a:solidFill>
                <a:latin typeface="Arial"/>
                <a:cs typeface="Arial"/>
              </a:rPr>
              <a:t>Merge/  </a:t>
            </a:r>
            <a:r>
              <a:rPr sz="2800" b="1" spc="-175" dirty="0">
                <a:solidFill>
                  <a:srgbClr val="2E2E2E"/>
                </a:solidFill>
                <a:latin typeface="Arial"/>
                <a:cs typeface="Arial"/>
              </a:rPr>
              <a:t>Print</a:t>
            </a:r>
            <a:r>
              <a:rPr sz="2800" b="1" spc="-114" dirty="0">
                <a:solidFill>
                  <a:srgbClr val="2E2E2E"/>
                </a:solidFill>
                <a:latin typeface="Arial"/>
                <a:cs typeface="Arial"/>
              </a:rPr>
              <a:t> </a:t>
            </a:r>
            <a:r>
              <a:rPr sz="2800" b="1" spc="-195" dirty="0">
                <a:solidFill>
                  <a:srgbClr val="2E2E2E"/>
                </a:solidFill>
                <a:latin typeface="Arial"/>
                <a:cs typeface="Arial"/>
              </a:rPr>
              <a:t>Documents</a:t>
            </a:r>
            <a:endParaRPr sz="2800">
              <a:latin typeface="Arial"/>
              <a:cs typeface="Arial"/>
            </a:endParaRPr>
          </a:p>
          <a:p>
            <a:pPr marL="927100">
              <a:lnSpc>
                <a:spcPct val="100000"/>
              </a:lnSpc>
              <a:spcBef>
                <a:spcPts val="1000"/>
              </a:spcBef>
              <a:tabLst>
                <a:tab pos="3519170" algn="l"/>
              </a:tabLst>
            </a:pPr>
            <a:r>
              <a:rPr sz="2800" b="1" spc="-229" dirty="0">
                <a:solidFill>
                  <a:srgbClr val="2E2E2E"/>
                </a:solidFill>
                <a:latin typeface="Arial"/>
                <a:cs typeface="Arial"/>
              </a:rPr>
              <a:t>и</a:t>
            </a:r>
            <a:r>
              <a:rPr sz="2800" b="1" spc="-550" dirty="0">
                <a:solidFill>
                  <a:srgbClr val="2E2E2E"/>
                </a:solidFill>
                <a:latin typeface="Arial"/>
                <a:cs typeface="Arial"/>
              </a:rPr>
              <a:t>л</a:t>
            </a:r>
            <a:r>
              <a:rPr sz="2800" b="1" spc="-235" dirty="0">
                <a:solidFill>
                  <a:srgbClr val="2E2E2E"/>
                </a:solidFill>
                <a:latin typeface="Arial"/>
                <a:cs typeface="Arial"/>
              </a:rPr>
              <a:t>и</a:t>
            </a:r>
            <a:r>
              <a:rPr sz="2800" b="1" spc="-90" dirty="0">
                <a:solidFill>
                  <a:srgbClr val="2E2E2E"/>
                </a:solidFill>
                <a:latin typeface="Arial"/>
                <a:cs typeface="Arial"/>
              </a:rPr>
              <a:t> </a:t>
            </a:r>
            <a:r>
              <a:rPr sz="2800" b="1" spc="-270" dirty="0">
                <a:solidFill>
                  <a:srgbClr val="2E2E2E"/>
                </a:solidFill>
                <a:latin typeface="Arial"/>
                <a:cs typeface="Arial"/>
              </a:rPr>
              <a:t>S</a:t>
            </a:r>
            <a:r>
              <a:rPr sz="2800" b="1" spc="-145" dirty="0">
                <a:solidFill>
                  <a:srgbClr val="2E2E2E"/>
                </a:solidFill>
                <a:latin typeface="Arial"/>
                <a:cs typeface="Arial"/>
              </a:rPr>
              <a:t>en</a:t>
            </a:r>
            <a:r>
              <a:rPr sz="2800" b="1" spc="-204" dirty="0">
                <a:solidFill>
                  <a:srgbClr val="2E2E2E"/>
                </a:solidFill>
                <a:latin typeface="Arial"/>
                <a:cs typeface="Arial"/>
              </a:rPr>
              <a:t>d</a:t>
            </a:r>
            <a:r>
              <a:rPr sz="2800" b="1" spc="-80" dirty="0">
                <a:solidFill>
                  <a:srgbClr val="2E2E2E"/>
                </a:solidFill>
                <a:latin typeface="Arial"/>
                <a:cs typeface="Arial"/>
              </a:rPr>
              <a:t> </a:t>
            </a:r>
            <a:r>
              <a:rPr sz="2800" b="1" spc="-320" dirty="0">
                <a:solidFill>
                  <a:srgbClr val="2E2E2E"/>
                </a:solidFill>
                <a:latin typeface="Arial"/>
                <a:cs typeface="Arial"/>
              </a:rPr>
              <a:t>E</a:t>
            </a:r>
            <a:r>
              <a:rPr sz="2800" b="1" spc="-229" dirty="0">
                <a:solidFill>
                  <a:srgbClr val="2E2E2E"/>
                </a:solidFill>
                <a:latin typeface="Arial"/>
                <a:cs typeface="Arial"/>
              </a:rPr>
              <a:t>-</a:t>
            </a:r>
            <a:r>
              <a:rPr sz="2800" b="1" spc="-204" dirty="0">
                <a:solidFill>
                  <a:srgbClr val="2E2E2E"/>
                </a:solidFill>
                <a:latin typeface="Arial"/>
                <a:cs typeface="Arial"/>
              </a:rPr>
              <a:t>m</a:t>
            </a:r>
            <a:r>
              <a:rPr sz="2800" b="1" spc="-75" dirty="0">
                <a:solidFill>
                  <a:srgbClr val="2E2E2E"/>
                </a:solidFill>
                <a:latin typeface="Arial"/>
                <a:cs typeface="Arial"/>
              </a:rPr>
              <a:t>a</a:t>
            </a:r>
            <a:r>
              <a:rPr sz="2800" b="1" spc="-145" dirty="0">
                <a:solidFill>
                  <a:srgbClr val="2E2E2E"/>
                </a:solidFill>
                <a:latin typeface="Arial"/>
                <a:cs typeface="Arial"/>
              </a:rPr>
              <a:t>i</a:t>
            </a:r>
            <a:r>
              <a:rPr sz="2800" b="1" spc="-140" dirty="0">
                <a:solidFill>
                  <a:srgbClr val="2E2E2E"/>
                </a:solidFill>
                <a:latin typeface="Arial"/>
                <a:cs typeface="Arial"/>
              </a:rPr>
              <a:t>l</a:t>
            </a:r>
            <a:r>
              <a:rPr sz="2800" b="1" dirty="0">
                <a:solidFill>
                  <a:srgbClr val="2E2E2E"/>
                </a:solidFill>
                <a:latin typeface="Arial"/>
                <a:cs typeface="Arial"/>
              </a:rPr>
              <a:t>	</a:t>
            </a:r>
            <a:r>
              <a:rPr sz="2800" b="1" spc="-60" dirty="0">
                <a:solidFill>
                  <a:srgbClr val="2E2E2E"/>
                </a:solidFill>
                <a:latin typeface="Arial"/>
                <a:cs typeface="Arial"/>
              </a:rPr>
              <a:t>M</a:t>
            </a:r>
            <a:r>
              <a:rPr sz="2800" b="1" spc="-185" dirty="0">
                <a:solidFill>
                  <a:srgbClr val="2E2E2E"/>
                </a:solidFill>
                <a:latin typeface="Arial"/>
                <a:cs typeface="Arial"/>
              </a:rPr>
              <a:t>e</a:t>
            </a:r>
            <a:r>
              <a:rPr sz="2800" b="1" spc="-170" dirty="0">
                <a:solidFill>
                  <a:srgbClr val="2E2E2E"/>
                </a:solidFill>
                <a:latin typeface="Arial"/>
                <a:cs typeface="Arial"/>
              </a:rPr>
              <a:t>s</a:t>
            </a:r>
            <a:r>
              <a:rPr sz="2800" b="1" spc="-260" dirty="0">
                <a:solidFill>
                  <a:srgbClr val="2E2E2E"/>
                </a:solidFill>
                <a:latin typeface="Arial"/>
                <a:cs typeface="Arial"/>
              </a:rPr>
              <a:t>s</a:t>
            </a:r>
            <a:r>
              <a:rPr sz="2800" b="1" spc="-75" dirty="0">
                <a:solidFill>
                  <a:srgbClr val="2E2E2E"/>
                </a:solidFill>
                <a:latin typeface="Arial"/>
                <a:cs typeface="Arial"/>
              </a:rPr>
              <a:t>a</a:t>
            </a:r>
            <a:r>
              <a:rPr sz="2800" b="1" spc="-235" dirty="0">
                <a:solidFill>
                  <a:srgbClr val="2E2E2E"/>
                </a:solidFill>
                <a:latin typeface="Arial"/>
                <a:cs typeface="Arial"/>
              </a:rPr>
              <a:t>g</a:t>
            </a:r>
            <a:r>
              <a:rPr sz="2800" b="1" spc="-200" dirty="0">
                <a:solidFill>
                  <a:srgbClr val="2E2E2E"/>
                </a:solidFill>
                <a:latin typeface="Arial"/>
                <a:cs typeface="Arial"/>
              </a:rPr>
              <a:t>e</a:t>
            </a:r>
            <a:r>
              <a:rPr sz="2800" b="1" spc="-265" dirty="0">
                <a:solidFill>
                  <a:srgbClr val="2E2E2E"/>
                </a:solidFill>
                <a:latin typeface="Arial"/>
                <a:cs typeface="Arial"/>
              </a:rPr>
              <a:t>s</a:t>
            </a:r>
            <a:endParaRPr sz="28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7284719" y="2191511"/>
            <a:ext cx="3095244" cy="117500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284719" y="3636264"/>
            <a:ext cx="3095244" cy="174345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458467" y="1665732"/>
            <a:ext cx="5651500" cy="4541520"/>
            <a:chOff x="1458467" y="1665732"/>
            <a:chExt cx="5651500" cy="4541520"/>
          </a:xfrm>
        </p:grpSpPr>
        <p:sp>
          <p:nvSpPr>
            <p:cNvPr id="3" name="object 3"/>
            <p:cNvSpPr/>
            <p:nvPr/>
          </p:nvSpPr>
          <p:spPr>
            <a:xfrm>
              <a:off x="1458467" y="3139440"/>
              <a:ext cx="5010911" cy="3067812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4509516" y="1665732"/>
              <a:ext cx="2599943" cy="2093976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546098" y="2919221"/>
              <a:ext cx="4264660" cy="3167380"/>
            </a:xfrm>
            <a:custGeom>
              <a:avLst/>
              <a:gdLst/>
              <a:ahLst/>
              <a:cxnLst/>
              <a:rect l="l" t="t" r="r" b="b"/>
              <a:pathLst>
                <a:path w="4264660" h="3167379">
                  <a:moveTo>
                    <a:pt x="685800" y="2970276"/>
                  </a:moveTo>
                  <a:lnTo>
                    <a:pt x="650748" y="2970276"/>
                  </a:lnTo>
                  <a:lnTo>
                    <a:pt x="650748" y="3005328"/>
                  </a:lnTo>
                  <a:lnTo>
                    <a:pt x="650748" y="3131820"/>
                  </a:lnTo>
                  <a:lnTo>
                    <a:pt x="35052" y="3131820"/>
                  </a:lnTo>
                  <a:lnTo>
                    <a:pt x="35052" y="3005328"/>
                  </a:lnTo>
                  <a:lnTo>
                    <a:pt x="650748" y="3005328"/>
                  </a:lnTo>
                  <a:lnTo>
                    <a:pt x="650748" y="2970276"/>
                  </a:lnTo>
                  <a:lnTo>
                    <a:pt x="35052" y="2970276"/>
                  </a:lnTo>
                  <a:lnTo>
                    <a:pt x="0" y="2970276"/>
                  </a:lnTo>
                  <a:lnTo>
                    <a:pt x="0" y="3005328"/>
                  </a:lnTo>
                  <a:lnTo>
                    <a:pt x="0" y="3131820"/>
                  </a:lnTo>
                  <a:lnTo>
                    <a:pt x="0" y="3166872"/>
                  </a:lnTo>
                  <a:lnTo>
                    <a:pt x="35052" y="3166872"/>
                  </a:lnTo>
                  <a:lnTo>
                    <a:pt x="650748" y="3166872"/>
                  </a:lnTo>
                  <a:lnTo>
                    <a:pt x="685800" y="3166872"/>
                  </a:lnTo>
                  <a:lnTo>
                    <a:pt x="685800" y="3131820"/>
                  </a:lnTo>
                  <a:lnTo>
                    <a:pt x="685800" y="3005328"/>
                  </a:lnTo>
                  <a:lnTo>
                    <a:pt x="685800" y="2970276"/>
                  </a:lnTo>
                  <a:close/>
                </a:path>
                <a:path w="4264660" h="3167379">
                  <a:moveTo>
                    <a:pt x="4264152" y="0"/>
                  </a:moveTo>
                  <a:lnTo>
                    <a:pt x="4229100" y="0"/>
                  </a:lnTo>
                  <a:lnTo>
                    <a:pt x="4229100" y="35052"/>
                  </a:lnTo>
                  <a:lnTo>
                    <a:pt x="4229100" y="228600"/>
                  </a:lnTo>
                  <a:lnTo>
                    <a:pt x="3008376" y="228600"/>
                  </a:lnTo>
                  <a:lnTo>
                    <a:pt x="3008376" y="35052"/>
                  </a:lnTo>
                  <a:lnTo>
                    <a:pt x="4229100" y="35052"/>
                  </a:lnTo>
                  <a:lnTo>
                    <a:pt x="4229100" y="0"/>
                  </a:lnTo>
                  <a:lnTo>
                    <a:pt x="3008376" y="0"/>
                  </a:lnTo>
                  <a:lnTo>
                    <a:pt x="2973324" y="0"/>
                  </a:lnTo>
                  <a:lnTo>
                    <a:pt x="2973324" y="35052"/>
                  </a:lnTo>
                  <a:lnTo>
                    <a:pt x="2973324" y="228600"/>
                  </a:lnTo>
                  <a:lnTo>
                    <a:pt x="2973324" y="263652"/>
                  </a:lnTo>
                  <a:lnTo>
                    <a:pt x="3008376" y="263652"/>
                  </a:lnTo>
                  <a:lnTo>
                    <a:pt x="4229100" y="263652"/>
                  </a:lnTo>
                  <a:lnTo>
                    <a:pt x="4264152" y="263652"/>
                  </a:lnTo>
                  <a:lnTo>
                    <a:pt x="4264152" y="228600"/>
                  </a:lnTo>
                  <a:lnTo>
                    <a:pt x="4264152" y="35052"/>
                  </a:lnTo>
                  <a:lnTo>
                    <a:pt x="4264152" y="0"/>
                  </a:lnTo>
                  <a:close/>
                </a:path>
              </a:pathLst>
            </a:custGeom>
            <a:solidFill>
              <a:srgbClr val="D13A5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3547872" y="1775460"/>
              <a:ext cx="1290065" cy="1504950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7" name="object 7"/>
          <p:cNvGrpSpPr/>
          <p:nvPr/>
        </p:nvGrpSpPr>
        <p:grpSpPr>
          <a:xfrm>
            <a:off x="7324343" y="3072383"/>
            <a:ext cx="4052570" cy="3202305"/>
            <a:chOff x="7324343" y="3072383"/>
            <a:chExt cx="4052570" cy="3202305"/>
          </a:xfrm>
        </p:grpSpPr>
        <p:sp>
          <p:nvSpPr>
            <p:cNvPr id="8" name="object 8"/>
            <p:cNvSpPr/>
            <p:nvPr/>
          </p:nvSpPr>
          <p:spPr>
            <a:xfrm>
              <a:off x="8305799" y="3072383"/>
              <a:ext cx="3070859" cy="3201923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7324343" y="4223003"/>
              <a:ext cx="1290066" cy="1504950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/>
          <p:nvPr/>
        </p:nvSpPr>
        <p:spPr>
          <a:xfrm>
            <a:off x="1450594" y="627633"/>
            <a:ext cx="7736205" cy="219138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-250" dirty="0">
                <a:solidFill>
                  <a:srgbClr val="181B0D"/>
                </a:solidFill>
                <a:latin typeface="Arial"/>
                <a:cs typeface="Arial"/>
              </a:rPr>
              <a:t>Създаване </a:t>
            </a:r>
            <a:r>
              <a:rPr sz="4400" spc="-100" dirty="0">
                <a:solidFill>
                  <a:srgbClr val="181B0D"/>
                </a:solidFill>
                <a:latin typeface="Arial"/>
                <a:cs typeface="Arial"/>
              </a:rPr>
              <a:t>на </a:t>
            </a:r>
            <a:r>
              <a:rPr sz="4400" spc="-150" dirty="0">
                <a:solidFill>
                  <a:srgbClr val="181B0D"/>
                </a:solidFill>
                <a:latin typeface="Arial"/>
                <a:cs typeface="Arial"/>
              </a:rPr>
              <a:t>визитна</a:t>
            </a:r>
            <a:r>
              <a:rPr sz="4400" spc="-100" dirty="0">
                <a:solidFill>
                  <a:srgbClr val="181B0D"/>
                </a:solidFill>
                <a:latin typeface="Arial"/>
                <a:cs typeface="Arial"/>
              </a:rPr>
              <a:t> картичка</a:t>
            </a:r>
            <a:endParaRPr sz="4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4550">
              <a:latin typeface="Arial"/>
              <a:cs typeface="Arial"/>
            </a:endParaRPr>
          </a:p>
          <a:p>
            <a:pPr marL="2532380">
              <a:lnSpc>
                <a:spcPct val="100000"/>
              </a:lnSpc>
              <a:spcBef>
                <a:spcPts val="5"/>
              </a:spcBef>
            </a:pPr>
            <a:r>
              <a:rPr sz="5400" spc="160" dirty="0">
                <a:latin typeface="Arial"/>
                <a:cs typeface="Arial"/>
              </a:rPr>
              <a:t>1</a:t>
            </a:r>
            <a:endParaRPr sz="5400">
              <a:latin typeface="Arial"/>
              <a:cs typeface="Arial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425195" y="4030979"/>
            <a:ext cx="1290066" cy="150495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846836" y="4226179"/>
            <a:ext cx="427990" cy="848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400" spc="160" dirty="0">
                <a:latin typeface="Arial"/>
                <a:cs typeface="Arial"/>
              </a:rPr>
              <a:t>2</a:t>
            </a:r>
            <a:endParaRPr sz="54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7747254" y="4417898"/>
            <a:ext cx="427990" cy="8489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400" spc="160" dirty="0">
                <a:latin typeface="Arial"/>
                <a:cs typeface="Arial"/>
              </a:rPr>
              <a:t>3</a:t>
            </a:r>
            <a:endParaRPr sz="5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452372" y="1651507"/>
            <a:ext cx="9436735" cy="2216150"/>
            <a:chOff x="1452372" y="1651507"/>
            <a:chExt cx="9436735" cy="2216150"/>
          </a:xfrm>
        </p:grpSpPr>
        <p:sp>
          <p:nvSpPr>
            <p:cNvPr id="3" name="object 3"/>
            <p:cNvSpPr/>
            <p:nvPr/>
          </p:nvSpPr>
          <p:spPr>
            <a:xfrm>
              <a:off x="1458722" y="1654682"/>
              <a:ext cx="9427464" cy="220980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1458722" y="1654606"/>
              <a:ext cx="2502535" cy="831850"/>
            </a:xfrm>
            <a:custGeom>
              <a:avLst/>
              <a:gdLst/>
              <a:ahLst/>
              <a:cxnLst/>
              <a:rect l="l" t="t" r="r" b="b"/>
              <a:pathLst>
                <a:path w="2502535" h="831850">
                  <a:moveTo>
                    <a:pt x="2502280" y="0"/>
                  </a:moveTo>
                  <a:lnTo>
                    <a:pt x="0" y="0"/>
                  </a:lnTo>
                  <a:lnTo>
                    <a:pt x="0" y="831545"/>
                  </a:lnTo>
                  <a:lnTo>
                    <a:pt x="2502280" y="831545"/>
                  </a:lnTo>
                  <a:lnTo>
                    <a:pt x="2502280" y="0"/>
                  </a:lnTo>
                  <a:close/>
                </a:path>
              </a:pathLst>
            </a:custGeom>
            <a:solidFill>
              <a:srgbClr val="8B8D8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455547" y="2486151"/>
              <a:ext cx="9433560" cy="34925"/>
            </a:xfrm>
            <a:custGeom>
              <a:avLst/>
              <a:gdLst/>
              <a:ahLst/>
              <a:cxnLst/>
              <a:rect l="l" t="t" r="r" b="b"/>
              <a:pathLst>
                <a:path w="9433560" h="34925">
                  <a:moveTo>
                    <a:pt x="9433433" y="0"/>
                  </a:moveTo>
                  <a:lnTo>
                    <a:pt x="0" y="0"/>
                  </a:lnTo>
                  <a:lnTo>
                    <a:pt x="0" y="34925"/>
                  </a:lnTo>
                  <a:lnTo>
                    <a:pt x="9433433" y="34925"/>
                  </a:lnTo>
                  <a:lnTo>
                    <a:pt x="9433433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452372" y="1651507"/>
              <a:ext cx="6350" cy="2216150"/>
            </a:xfrm>
            <a:custGeom>
              <a:avLst/>
              <a:gdLst/>
              <a:ahLst/>
              <a:cxnLst/>
              <a:rect l="l" t="t" r="r" b="b"/>
              <a:pathLst>
                <a:path w="6350" h="2216150">
                  <a:moveTo>
                    <a:pt x="6350" y="0"/>
                  </a:moveTo>
                  <a:lnTo>
                    <a:pt x="0" y="0"/>
                  </a:lnTo>
                  <a:lnTo>
                    <a:pt x="0" y="2216150"/>
                  </a:lnTo>
                  <a:lnTo>
                    <a:pt x="6350" y="2216150"/>
                  </a:lnTo>
                  <a:lnTo>
                    <a:pt x="6350" y="0"/>
                  </a:lnTo>
                  <a:close/>
                </a:path>
              </a:pathLst>
            </a:custGeom>
            <a:solidFill>
              <a:srgbClr val="8B8D8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aphicFrame>
        <p:nvGraphicFramePr>
          <p:cNvPr id="7" name="object 7"/>
          <p:cNvGraphicFramePr>
            <a:graphicFrameLocks noGrp="1"/>
          </p:cNvGraphicFramePr>
          <p:nvPr/>
        </p:nvGraphicFramePr>
        <p:xfrm>
          <a:off x="1452372" y="1654682"/>
          <a:ext cx="9426571" cy="22120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5025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51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1731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0723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7759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1670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82829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12700">
                        <a:lnSpc>
                          <a:spcPts val="1620"/>
                        </a:lnSpc>
                        <a:spcBef>
                          <a:spcPts val="1125"/>
                        </a:spcBef>
                      </a:pPr>
                      <a:r>
                        <a:rPr sz="1400" b="1" spc="-6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Име, </a:t>
                      </a:r>
                      <a:r>
                        <a:rPr sz="1400" b="1" spc="-8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Презиме,</a:t>
                      </a:r>
                      <a:r>
                        <a:rPr sz="1400" b="1" spc="-7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12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Фамилия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8B8D85"/>
                      </a:solidFill>
                      <a:prstDash val="solid"/>
                    </a:lnL>
                    <a:lnT w="6350">
                      <a:solidFill>
                        <a:srgbClr val="8B8D85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12700">
                        <a:lnSpc>
                          <a:spcPts val="1620"/>
                        </a:lnSpc>
                        <a:spcBef>
                          <a:spcPts val="1125"/>
                        </a:spcBef>
                      </a:pPr>
                      <a:r>
                        <a:rPr sz="1400" b="1" spc="-17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Длъжност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solidFill>
                      <a:srgbClr val="8B8D8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13335">
                        <a:lnSpc>
                          <a:spcPts val="1620"/>
                        </a:lnSpc>
                        <a:spcBef>
                          <a:spcPts val="1125"/>
                        </a:spcBef>
                      </a:pPr>
                      <a:r>
                        <a:rPr sz="1400" b="1" spc="-1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Населено</a:t>
                      </a:r>
                      <a:r>
                        <a:rPr sz="1400" b="1" spc="-9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13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място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solidFill>
                      <a:srgbClr val="8B8D8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13335">
                        <a:lnSpc>
                          <a:spcPts val="1620"/>
                        </a:lnSpc>
                        <a:spcBef>
                          <a:spcPts val="1125"/>
                        </a:spcBef>
                      </a:pPr>
                      <a:r>
                        <a:rPr sz="1400" b="1" spc="-15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Адрес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solidFill>
                      <a:srgbClr val="8B8D8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13335">
                        <a:lnSpc>
                          <a:spcPts val="1620"/>
                        </a:lnSpc>
                        <a:spcBef>
                          <a:spcPts val="1125"/>
                        </a:spcBef>
                      </a:pPr>
                      <a:r>
                        <a:rPr sz="1400" b="1" spc="-17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Телефон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solidFill>
                      <a:srgbClr val="8B8D8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13970">
                        <a:lnSpc>
                          <a:spcPts val="1620"/>
                        </a:lnSpc>
                        <a:spcBef>
                          <a:spcPts val="1125"/>
                        </a:spcBef>
                      </a:pPr>
                      <a:r>
                        <a:rPr sz="1400" b="1" spc="-13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Емейл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solidFill>
                      <a:srgbClr val="8B8D8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266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50">
                        <a:latin typeface="Times New Roman"/>
                        <a:cs typeface="Times New Roman"/>
                      </a:endParaRPr>
                    </a:p>
                    <a:p>
                      <a:pPr marL="12700">
                        <a:lnSpc>
                          <a:spcPts val="1645"/>
                        </a:lnSpc>
                      </a:pPr>
                      <a:r>
                        <a:rPr sz="1400" spc="-80" dirty="0">
                          <a:latin typeface="Arial"/>
                          <a:cs typeface="Arial"/>
                        </a:rPr>
                        <a:t>Георги </a:t>
                      </a:r>
                      <a:r>
                        <a:rPr sz="1400" spc="-65" dirty="0">
                          <a:latin typeface="Arial"/>
                          <a:cs typeface="Arial"/>
                        </a:rPr>
                        <a:t>Николов</a:t>
                      </a:r>
                      <a:r>
                        <a:rPr sz="140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75" dirty="0">
                          <a:latin typeface="Arial"/>
                          <a:cs typeface="Arial"/>
                        </a:rPr>
                        <a:t>Петров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8B8D85"/>
                      </a:solidFill>
                      <a:prstDash val="solid"/>
                    </a:lnL>
                    <a:lnR w="6350">
                      <a:solidFill>
                        <a:srgbClr val="8B8D85"/>
                      </a:solidFill>
                      <a:prstDash val="solid"/>
                    </a:lnR>
                    <a:lnB w="6350">
                      <a:solidFill>
                        <a:srgbClr val="8B8D8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50">
                        <a:latin typeface="Times New Roman"/>
                        <a:cs typeface="Times New Roman"/>
                      </a:endParaRPr>
                    </a:p>
                    <a:p>
                      <a:pPr marL="12700">
                        <a:lnSpc>
                          <a:spcPts val="1645"/>
                        </a:lnSpc>
                      </a:pPr>
                      <a:r>
                        <a:rPr sz="1400" spc="-120" dirty="0">
                          <a:latin typeface="Arial"/>
                          <a:cs typeface="Arial"/>
                        </a:rPr>
                        <a:t>Учител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8B8D85"/>
                      </a:solidFill>
                      <a:prstDash val="solid"/>
                    </a:lnL>
                    <a:lnR w="6350">
                      <a:solidFill>
                        <a:srgbClr val="8B8D85"/>
                      </a:solidFill>
                      <a:prstDash val="solid"/>
                    </a:lnR>
                    <a:lnB w="6350">
                      <a:solidFill>
                        <a:srgbClr val="8B8D8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50">
                        <a:latin typeface="Times New Roman"/>
                        <a:cs typeface="Times New Roman"/>
                      </a:endParaRPr>
                    </a:p>
                    <a:p>
                      <a:pPr marL="13335">
                        <a:lnSpc>
                          <a:spcPts val="1645"/>
                        </a:lnSpc>
                      </a:pPr>
                      <a:r>
                        <a:rPr sz="1400" spc="-125" dirty="0">
                          <a:latin typeface="Arial"/>
                          <a:cs typeface="Arial"/>
                        </a:rPr>
                        <a:t>София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8B8D85"/>
                      </a:solidFill>
                      <a:prstDash val="solid"/>
                    </a:lnL>
                    <a:lnR w="6350">
                      <a:solidFill>
                        <a:srgbClr val="8B8D85"/>
                      </a:solidFill>
                      <a:prstDash val="solid"/>
                    </a:lnR>
                    <a:lnB w="6350">
                      <a:solidFill>
                        <a:srgbClr val="8B8D8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50">
                        <a:latin typeface="Times New Roman"/>
                        <a:cs typeface="Times New Roman"/>
                      </a:endParaRPr>
                    </a:p>
                    <a:p>
                      <a:pPr marL="13335">
                        <a:lnSpc>
                          <a:spcPts val="1645"/>
                        </a:lnSpc>
                      </a:pPr>
                      <a:r>
                        <a:rPr sz="1400" spc="-130" dirty="0">
                          <a:latin typeface="Arial"/>
                          <a:cs typeface="Arial"/>
                        </a:rPr>
                        <a:t>ул. </a:t>
                      </a:r>
                      <a:r>
                        <a:rPr sz="1400" spc="-75" dirty="0">
                          <a:latin typeface="Arial"/>
                          <a:cs typeface="Arial"/>
                        </a:rPr>
                        <a:t>"Васил </a:t>
                      </a:r>
                      <a:r>
                        <a:rPr sz="1400" spc="-60" dirty="0">
                          <a:latin typeface="Arial"/>
                          <a:cs typeface="Arial"/>
                        </a:rPr>
                        <a:t>ЛЕвски"</a:t>
                      </a:r>
                      <a:r>
                        <a:rPr sz="14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40" dirty="0">
                          <a:latin typeface="Arial"/>
                          <a:cs typeface="Arial"/>
                        </a:rPr>
                        <a:t>25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8B8D85"/>
                      </a:solidFill>
                      <a:prstDash val="solid"/>
                    </a:lnL>
                    <a:lnR w="6350">
                      <a:solidFill>
                        <a:srgbClr val="8B8D85"/>
                      </a:solidFill>
                      <a:prstDash val="solid"/>
                    </a:lnR>
                    <a:lnB w="6350">
                      <a:solidFill>
                        <a:srgbClr val="8B8D8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50">
                        <a:latin typeface="Times New Roman"/>
                        <a:cs typeface="Times New Roman"/>
                      </a:endParaRPr>
                    </a:p>
                    <a:p>
                      <a:pPr marL="13335">
                        <a:lnSpc>
                          <a:spcPts val="1645"/>
                        </a:lnSpc>
                      </a:pPr>
                      <a:r>
                        <a:rPr sz="1400" spc="35" dirty="0">
                          <a:latin typeface="Arial"/>
                          <a:cs typeface="Arial"/>
                        </a:rPr>
                        <a:t>0888794565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8B8D85"/>
                      </a:solidFill>
                      <a:prstDash val="solid"/>
                    </a:lnL>
                    <a:lnR w="6350">
                      <a:solidFill>
                        <a:srgbClr val="8B8D85"/>
                      </a:solidFill>
                      <a:prstDash val="solid"/>
                    </a:lnR>
                    <a:lnB w="6350">
                      <a:solidFill>
                        <a:srgbClr val="8B8D8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50">
                        <a:latin typeface="Times New Roman"/>
                        <a:cs typeface="Times New Roman"/>
                      </a:endParaRPr>
                    </a:p>
                    <a:p>
                      <a:pPr marL="13970">
                        <a:lnSpc>
                          <a:spcPts val="1645"/>
                        </a:lnSpc>
                      </a:pPr>
                      <a:r>
                        <a:rPr sz="1400" u="sng" spc="-75" dirty="0">
                          <a:solidFill>
                            <a:srgbClr val="77A1BA"/>
                          </a:solidFill>
                          <a:uFill>
                            <a:solidFill>
                              <a:srgbClr val="77A1BA"/>
                            </a:solidFill>
                          </a:uFill>
                          <a:latin typeface="Arial"/>
                          <a:cs typeface="Arial"/>
                          <a:hlinkClick r:id="rId3"/>
                        </a:rPr>
                        <a:t>sgcag@sgcag.info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8B8D85"/>
                      </a:solidFill>
                      <a:prstDash val="solid"/>
                    </a:lnL>
                    <a:lnR w="6350">
                      <a:solidFill>
                        <a:srgbClr val="8B8D85"/>
                      </a:solidFill>
                      <a:prstDash val="solid"/>
                    </a:lnR>
                    <a:lnB w="6350">
                      <a:solidFill>
                        <a:srgbClr val="8B8D85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935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8B8D85"/>
                      </a:solidFill>
                      <a:prstDash val="solid"/>
                    </a:lnL>
                    <a:lnR w="6350">
                      <a:solidFill>
                        <a:srgbClr val="8B8D85"/>
                      </a:solidFill>
                      <a:prstDash val="solid"/>
                    </a:lnR>
                    <a:lnT w="6350">
                      <a:solidFill>
                        <a:srgbClr val="8B8D85"/>
                      </a:solidFill>
                      <a:prstDash val="solid"/>
                    </a:lnT>
                    <a:lnB w="6350">
                      <a:solidFill>
                        <a:srgbClr val="8B8D8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8B8D85"/>
                      </a:solidFill>
                      <a:prstDash val="solid"/>
                    </a:lnL>
                    <a:lnR w="6350">
                      <a:solidFill>
                        <a:srgbClr val="8B8D85"/>
                      </a:solidFill>
                      <a:prstDash val="solid"/>
                    </a:lnR>
                    <a:lnT w="6350">
                      <a:solidFill>
                        <a:srgbClr val="8B8D85"/>
                      </a:solidFill>
                      <a:prstDash val="solid"/>
                    </a:lnT>
                    <a:lnB w="6350">
                      <a:solidFill>
                        <a:srgbClr val="8B8D8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8B8D85"/>
                      </a:solidFill>
                      <a:prstDash val="solid"/>
                    </a:lnL>
                    <a:lnR w="6350">
                      <a:solidFill>
                        <a:srgbClr val="8B8D85"/>
                      </a:solidFill>
                      <a:prstDash val="solid"/>
                    </a:lnR>
                    <a:lnT w="6350">
                      <a:solidFill>
                        <a:srgbClr val="8B8D85"/>
                      </a:solidFill>
                      <a:prstDash val="solid"/>
                    </a:lnT>
                    <a:lnB w="6350">
                      <a:solidFill>
                        <a:srgbClr val="8B8D8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8B8D85"/>
                      </a:solidFill>
                      <a:prstDash val="solid"/>
                    </a:lnL>
                    <a:lnR w="6350">
                      <a:solidFill>
                        <a:srgbClr val="8B8D85"/>
                      </a:solidFill>
                      <a:prstDash val="solid"/>
                    </a:lnR>
                    <a:lnT w="6350">
                      <a:solidFill>
                        <a:srgbClr val="8B8D85"/>
                      </a:solidFill>
                      <a:prstDash val="solid"/>
                    </a:lnT>
                    <a:lnB w="6350">
                      <a:solidFill>
                        <a:srgbClr val="8B8D8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8B8D85"/>
                      </a:solidFill>
                      <a:prstDash val="solid"/>
                    </a:lnL>
                    <a:lnR w="6350">
                      <a:solidFill>
                        <a:srgbClr val="8B8D85"/>
                      </a:solidFill>
                      <a:prstDash val="solid"/>
                    </a:lnR>
                    <a:lnT w="6350">
                      <a:solidFill>
                        <a:srgbClr val="8B8D85"/>
                      </a:solidFill>
                      <a:prstDash val="solid"/>
                    </a:lnT>
                    <a:lnB w="6350">
                      <a:solidFill>
                        <a:srgbClr val="8B8D8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8B8D85"/>
                      </a:solidFill>
                      <a:prstDash val="solid"/>
                    </a:lnL>
                    <a:lnR w="6350">
                      <a:solidFill>
                        <a:srgbClr val="8B8D85"/>
                      </a:solidFill>
                      <a:prstDash val="solid"/>
                    </a:lnR>
                    <a:lnT w="6350">
                      <a:solidFill>
                        <a:srgbClr val="8B8D85"/>
                      </a:solidFill>
                      <a:prstDash val="solid"/>
                    </a:lnT>
                    <a:lnB w="6350">
                      <a:solidFill>
                        <a:srgbClr val="8B8D85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948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8B8D85"/>
                      </a:solidFill>
                      <a:prstDash val="solid"/>
                    </a:lnL>
                    <a:lnR w="6350">
                      <a:solidFill>
                        <a:srgbClr val="8B8D85"/>
                      </a:solidFill>
                      <a:prstDash val="solid"/>
                    </a:lnR>
                    <a:lnT w="6350">
                      <a:solidFill>
                        <a:srgbClr val="8B8D85"/>
                      </a:solidFill>
                      <a:prstDash val="solid"/>
                    </a:lnT>
                    <a:lnB w="9525">
                      <a:solidFill>
                        <a:srgbClr val="8B8D8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8B8D85"/>
                      </a:solidFill>
                      <a:prstDash val="solid"/>
                    </a:lnL>
                    <a:lnR w="6350">
                      <a:solidFill>
                        <a:srgbClr val="8B8D85"/>
                      </a:solidFill>
                      <a:prstDash val="solid"/>
                    </a:lnR>
                    <a:lnT w="6350">
                      <a:solidFill>
                        <a:srgbClr val="8B8D85"/>
                      </a:solidFill>
                      <a:prstDash val="solid"/>
                    </a:lnT>
                    <a:lnB w="9525">
                      <a:solidFill>
                        <a:srgbClr val="8B8D8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8B8D85"/>
                      </a:solidFill>
                      <a:prstDash val="solid"/>
                    </a:lnL>
                    <a:lnR w="6350">
                      <a:solidFill>
                        <a:srgbClr val="8B8D85"/>
                      </a:solidFill>
                      <a:prstDash val="solid"/>
                    </a:lnR>
                    <a:lnT w="6350">
                      <a:solidFill>
                        <a:srgbClr val="8B8D85"/>
                      </a:solidFill>
                      <a:prstDash val="solid"/>
                    </a:lnT>
                    <a:lnB w="9525">
                      <a:solidFill>
                        <a:srgbClr val="8B8D8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8B8D85"/>
                      </a:solidFill>
                      <a:prstDash val="solid"/>
                    </a:lnL>
                    <a:lnR w="6350">
                      <a:solidFill>
                        <a:srgbClr val="8B8D85"/>
                      </a:solidFill>
                      <a:prstDash val="solid"/>
                    </a:lnR>
                    <a:lnT w="6350">
                      <a:solidFill>
                        <a:srgbClr val="8B8D85"/>
                      </a:solidFill>
                      <a:prstDash val="solid"/>
                    </a:lnT>
                    <a:lnB w="9525">
                      <a:solidFill>
                        <a:srgbClr val="8B8D8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8B8D85"/>
                      </a:solidFill>
                      <a:prstDash val="solid"/>
                    </a:lnL>
                    <a:lnR w="6350">
                      <a:solidFill>
                        <a:srgbClr val="8B8D85"/>
                      </a:solidFill>
                      <a:prstDash val="solid"/>
                    </a:lnR>
                    <a:lnT w="6350">
                      <a:solidFill>
                        <a:srgbClr val="8B8D85"/>
                      </a:solidFill>
                      <a:prstDash val="solid"/>
                    </a:lnT>
                    <a:lnB w="9525">
                      <a:solidFill>
                        <a:srgbClr val="8B8D8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8B8D85"/>
                      </a:solidFill>
                      <a:prstDash val="solid"/>
                    </a:lnL>
                    <a:lnR w="6350">
                      <a:solidFill>
                        <a:srgbClr val="8B8D85"/>
                      </a:solidFill>
                      <a:prstDash val="solid"/>
                    </a:lnR>
                    <a:lnT w="6350">
                      <a:solidFill>
                        <a:srgbClr val="8B8D85"/>
                      </a:solidFill>
                      <a:prstDash val="solid"/>
                    </a:lnT>
                    <a:lnB w="9525">
                      <a:solidFill>
                        <a:srgbClr val="8B8D85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8" name="object 8"/>
          <p:cNvSpPr/>
          <p:nvPr/>
        </p:nvSpPr>
        <p:spPr>
          <a:xfrm>
            <a:off x="440436" y="2139695"/>
            <a:ext cx="1290065" cy="150494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9" name="object 9"/>
          <p:cNvGrpSpPr/>
          <p:nvPr/>
        </p:nvGrpSpPr>
        <p:grpSpPr>
          <a:xfrm>
            <a:off x="527304" y="4189476"/>
            <a:ext cx="4616450" cy="2101850"/>
            <a:chOff x="527304" y="4189476"/>
            <a:chExt cx="4616450" cy="2101850"/>
          </a:xfrm>
        </p:grpSpPr>
        <p:sp>
          <p:nvSpPr>
            <p:cNvPr id="10" name="object 10"/>
            <p:cNvSpPr/>
            <p:nvPr/>
          </p:nvSpPr>
          <p:spPr>
            <a:xfrm>
              <a:off x="1578864" y="4189476"/>
              <a:ext cx="3564636" cy="2101596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527304" y="4652772"/>
              <a:ext cx="1290065" cy="1504949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2" name="object 12"/>
          <p:cNvGrpSpPr/>
          <p:nvPr/>
        </p:nvGrpSpPr>
        <p:grpSpPr>
          <a:xfrm>
            <a:off x="5536691" y="4547615"/>
            <a:ext cx="6655434" cy="2310765"/>
            <a:chOff x="5536691" y="4547615"/>
            <a:chExt cx="6655434" cy="2310765"/>
          </a:xfrm>
        </p:grpSpPr>
        <p:sp>
          <p:nvSpPr>
            <p:cNvPr id="13" name="object 13"/>
            <p:cNvSpPr/>
            <p:nvPr/>
          </p:nvSpPr>
          <p:spPr>
            <a:xfrm>
              <a:off x="6563867" y="4547615"/>
              <a:ext cx="3352800" cy="1199388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8894826" y="5241797"/>
              <a:ext cx="1022985" cy="326390"/>
            </a:xfrm>
            <a:custGeom>
              <a:avLst/>
              <a:gdLst/>
              <a:ahLst/>
              <a:cxnLst/>
              <a:rect l="l" t="t" r="r" b="b"/>
              <a:pathLst>
                <a:path w="1022984" h="326389">
                  <a:moveTo>
                    <a:pt x="0" y="291083"/>
                  </a:moveTo>
                  <a:lnTo>
                    <a:pt x="0" y="326135"/>
                  </a:lnTo>
                  <a:lnTo>
                    <a:pt x="35051" y="326135"/>
                  </a:lnTo>
                  <a:lnTo>
                    <a:pt x="0" y="291083"/>
                  </a:lnTo>
                  <a:close/>
                </a:path>
                <a:path w="1022984" h="326389">
                  <a:moveTo>
                    <a:pt x="35051" y="0"/>
                  </a:moveTo>
                  <a:lnTo>
                    <a:pt x="0" y="35051"/>
                  </a:lnTo>
                  <a:lnTo>
                    <a:pt x="0" y="291083"/>
                  </a:lnTo>
                  <a:lnTo>
                    <a:pt x="35051" y="326135"/>
                  </a:lnTo>
                  <a:lnTo>
                    <a:pt x="35051" y="0"/>
                  </a:lnTo>
                  <a:close/>
                </a:path>
                <a:path w="1022984" h="326389">
                  <a:moveTo>
                    <a:pt x="987551" y="291083"/>
                  </a:moveTo>
                  <a:lnTo>
                    <a:pt x="35051" y="291083"/>
                  </a:lnTo>
                  <a:lnTo>
                    <a:pt x="35051" y="326135"/>
                  </a:lnTo>
                  <a:lnTo>
                    <a:pt x="987551" y="326135"/>
                  </a:lnTo>
                  <a:lnTo>
                    <a:pt x="987551" y="291083"/>
                  </a:lnTo>
                  <a:close/>
                </a:path>
                <a:path w="1022984" h="326389">
                  <a:moveTo>
                    <a:pt x="987551" y="0"/>
                  </a:moveTo>
                  <a:lnTo>
                    <a:pt x="987551" y="326135"/>
                  </a:lnTo>
                  <a:lnTo>
                    <a:pt x="1022603" y="291083"/>
                  </a:lnTo>
                  <a:lnTo>
                    <a:pt x="1022603" y="35051"/>
                  </a:lnTo>
                  <a:lnTo>
                    <a:pt x="987551" y="0"/>
                  </a:lnTo>
                  <a:close/>
                </a:path>
                <a:path w="1022984" h="326389">
                  <a:moveTo>
                    <a:pt x="1022603" y="291083"/>
                  </a:moveTo>
                  <a:lnTo>
                    <a:pt x="987551" y="326135"/>
                  </a:lnTo>
                  <a:lnTo>
                    <a:pt x="1022603" y="326135"/>
                  </a:lnTo>
                  <a:lnTo>
                    <a:pt x="1022603" y="291083"/>
                  </a:lnTo>
                  <a:close/>
                </a:path>
                <a:path w="1022984" h="326389">
                  <a:moveTo>
                    <a:pt x="35051" y="0"/>
                  </a:moveTo>
                  <a:lnTo>
                    <a:pt x="0" y="0"/>
                  </a:lnTo>
                  <a:lnTo>
                    <a:pt x="0" y="35051"/>
                  </a:lnTo>
                  <a:lnTo>
                    <a:pt x="35051" y="0"/>
                  </a:lnTo>
                  <a:close/>
                </a:path>
                <a:path w="1022984" h="326389">
                  <a:moveTo>
                    <a:pt x="987551" y="0"/>
                  </a:moveTo>
                  <a:lnTo>
                    <a:pt x="35051" y="0"/>
                  </a:lnTo>
                  <a:lnTo>
                    <a:pt x="35051" y="35051"/>
                  </a:lnTo>
                  <a:lnTo>
                    <a:pt x="987551" y="35051"/>
                  </a:lnTo>
                  <a:lnTo>
                    <a:pt x="987551" y="0"/>
                  </a:lnTo>
                  <a:close/>
                </a:path>
                <a:path w="1022984" h="326389">
                  <a:moveTo>
                    <a:pt x="1022603" y="0"/>
                  </a:moveTo>
                  <a:lnTo>
                    <a:pt x="987551" y="0"/>
                  </a:lnTo>
                  <a:lnTo>
                    <a:pt x="1022603" y="35051"/>
                  </a:lnTo>
                  <a:lnTo>
                    <a:pt x="1022603" y="0"/>
                  </a:lnTo>
                  <a:close/>
                </a:path>
              </a:pathLst>
            </a:custGeom>
            <a:solidFill>
              <a:srgbClr val="D13A5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9194291" y="5241035"/>
              <a:ext cx="2997707" cy="1616961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5536691" y="4597907"/>
              <a:ext cx="1290065" cy="1504950"/>
            </a:xfrm>
            <a:prstGeom prst="rect">
              <a:avLst/>
            </a:prstGeom>
            <a:blipFill>
              <a:blip r:embed="rId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7" name="object 17"/>
          <p:cNvSpPr txBox="1"/>
          <p:nvPr/>
        </p:nvSpPr>
        <p:spPr>
          <a:xfrm>
            <a:off x="862380" y="627633"/>
            <a:ext cx="9694545" cy="25558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600710">
              <a:lnSpc>
                <a:spcPct val="100000"/>
              </a:lnSpc>
              <a:spcBef>
                <a:spcPts val="105"/>
              </a:spcBef>
              <a:tabLst>
                <a:tab pos="5128260" algn="l"/>
              </a:tabLst>
            </a:pPr>
            <a:r>
              <a:rPr sz="4400" spc="-335" dirty="0">
                <a:solidFill>
                  <a:srgbClr val="181B0D"/>
                </a:solidFill>
                <a:latin typeface="Arial"/>
                <a:cs typeface="Arial"/>
              </a:rPr>
              <a:t>Създайте</a:t>
            </a:r>
            <a:r>
              <a:rPr sz="4400" spc="-105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4400" spc="-275" dirty="0">
                <a:solidFill>
                  <a:srgbClr val="181B0D"/>
                </a:solidFill>
                <a:latin typeface="Arial"/>
                <a:cs typeface="Arial"/>
              </a:rPr>
              <a:t>таблица	</a:t>
            </a:r>
            <a:r>
              <a:rPr sz="4400" spc="-150" dirty="0">
                <a:solidFill>
                  <a:srgbClr val="181B0D"/>
                </a:solidFill>
                <a:latin typeface="Arial"/>
                <a:cs typeface="Arial"/>
              </a:rPr>
              <a:t>с </a:t>
            </a:r>
            <a:r>
              <a:rPr sz="4400" spc="-175" dirty="0">
                <a:solidFill>
                  <a:srgbClr val="181B0D"/>
                </a:solidFill>
                <a:latin typeface="Arial"/>
                <a:cs typeface="Arial"/>
              </a:rPr>
              <a:t>данни </a:t>
            </a:r>
            <a:r>
              <a:rPr sz="4400" spc="-35" dirty="0">
                <a:solidFill>
                  <a:srgbClr val="181B0D"/>
                </a:solidFill>
                <a:latin typeface="Arial"/>
                <a:cs typeface="Arial"/>
              </a:rPr>
              <a:t>в </a:t>
            </a:r>
            <a:r>
              <a:rPr sz="4400" spc="-270" dirty="0">
                <a:solidFill>
                  <a:srgbClr val="181B0D"/>
                </a:solidFill>
                <a:latin typeface="Arial"/>
                <a:cs typeface="Arial"/>
              </a:rPr>
              <a:t>MS</a:t>
            </a:r>
            <a:r>
              <a:rPr sz="4400" spc="-210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4400" spc="-245" dirty="0">
                <a:solidFill>
                  <a:srgbClr val="181B0D"/>
                </a:solidFill>
                <a:latin typeface="Arial"/>
                <a:cs typeface="Arial"/>
              </a:rPr>
              <a:t>Excel</a:t>
            </a:r>
            <a:endParaRPr sz="4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70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5400" spc="160" dirty="0">
                <a:latin typeface="Arial"/>
                <a:cs typeface="Arial"/>
              </a:rPr>
              <a:t>4</a:t>
            </a:r>
            <a:endParaRPr sz="54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949248" y="4847971"/>
            <a:ext cx="427990" cy="848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400" spc="160" dirty="0">
                <a:latin typeface="Arial"/>
                <a:cs typeface="Arial"/>
              </a:rPr>
              <a:t>5</a:t>
            </a:r>
            <a:endParaRPr sz="54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5958585" y="4793056"/>
            <a:ext cx="427990" cy="8489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400" spc="160" dirty="0">
                <a:latin typeface="Arial"/>
                <a:cs typeface="Arial"/>
              </a:rPr>
              <a:t>6</a:t>
            </a:r>
            <a:endParaRPr sz="5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77A1BA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167</Words>
  <Application>Microsoft Office PowerPoint</Application>
  <PresentationFormat>Widescreen</PresentationFormat>
  <Paragraphs>61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Times New Roman</vt:lpstr>
      <vt:lpstr>Office Theme</vt:lpstr>
      <vt:lpstr>СЪЗДАВАНЕ  НА ЦИРКУЛЯРНО ПИ</vt:lpstr>
      <vt:lpstr>Циркулярно писмо</vt:lpstr>
      <vt:lpstr>Създаване на циркулярен документ</vt:lpstr>
      <vt:lpstr>Създаване на циркулярен документ</vt:lpstr>
      <vt:lpstr>Създаване на таблица</vt:lpstr>
      <vt:lpstr>Вмъкване на свързващите полета</vt:lpstr>
      <vt:lpstr>Преглед на документа и финал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Създаване на циркулярно писмо</dc:title>
  <dc:creator>Tatyana Vidolova</dc:creator>
  <cp:lastModifiedBy>Валентина Тодорова</cp:lastModifiedBy>
  <cp:revision>1</cp:revision>
  <dcterms:created xsi:type="dcterms:W3CDTF">2020-11-07T10:02:15Z</dcterms:created>
  <dcterms:modified xsi:type="dcterms:W3CDTF">2020-11-07T10:03:33Z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2020-03-03T00:00:00Z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2020-11-07T00:00:00Z</vt:filetime>
  </property>
</Properties>
</file>