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24"/>
  </p:notesMasterIdLst>
  <p:sldIdLst>
    <p:sldId id="256" r:id="rId2"/>
    <p:sldId id="258" r:id="rId3"/>
    <p:sldId id="306" r:id="rId4"/>
    <p:sldId id="286" r:id="rId5"/>
    <p:sldId id="283" r:id="rId6"/>
    <p:sldId id="287" r:id="rId7"/>
    <p:sldId id="288" r:id="rId8"/>
    <p:sldId id="307" r:id="rId9"/>
    <p:sldId id="308" r:id="rId10"/>
    <p:sldId id="291" r:id="rId11"/>
    <p:sldId id="289" r:id="rId12"/>
    <p:sldId id="290" r:id="rId13"/>
    <p:sldId id="264" r:id="rId14"/>
    <p:sldId id="271" r:id="rId15"/>
    <p:sldId id="274" r:id="rId16"/>
    <p:sldId id="293" r:id="rId17"/>
    <p:sldId id="275" r:id="rId18"/>
    <p:sldId id="277" r:id="rId19"/>
    <p:sldId id="296" r:id="rId20"/>
    <p:sldId id="298" r:id="rId21"/>
    <p:sldId id="301" r:id="rId22"/>
    <p:sldId id="305" r:id="rId23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0" autoAdjust="0"/>
  </p:normalViewPr>
  <p:slideViewPr>
    <p:cSldViewPr>
      <p:cViewPr varScale="1">
        <p:scale>
          <a:sx n="103" d="100"/>
          <a:sy n="103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A9C73-318B-49FD-A384-DE2E0CBB17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bg-BG"/>
        </a:p>
      </dgm:t>
    </dgm:pt>
    <dgm:pt modelId="{693392C8-8141-4FDF-8128-F2C2CEB417E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500"/>
            </a:spcAft>
          </a:pPr>
          <a:r>
            <a:rPr lang="bg-BG" sz="1300" b="1" dirty="0" smtClean="0"/>
            <a:t>Предмеханичен</a:t>
          </a:r>
        </a:p>
        <a:p>
          <a:pPr>
            <a:spcAft>
              <a:spcPts val="500"/>
            </a:spcAft>
          </a:pPr>
          <a:r>
            <a:rPr lang="bg-BG" sz="1300" b="1" dirty="0" smtClean="0"/>
            <a:t> етап</a:t>
          </a:r>
          <a:endParaRPr lang="bg-BG" sz="1300" b="1" dirty="0"/>
        </a:p>
      </dgm:t>
    </dgm:pt>
    <dgm:pt modelId="{F8A96E07-09BE-42F4-9F61-221415B4673A}" type="parTrans" cxnId="{28808A28-42CE-4D80-BED8-565E7A08FE90}">
      <dgm:prSet/>
      <dgm:spPr/>
      <dgm:t>
        <a:bodyPr/>
        <a:lstStyle/>
        <a:p>
          <a:endParaRPr lang="bg-BG" sz="1300" b="1"/>
        </a:p>
      </dgm:t>
    </dgm:pt>
    <dgm:pt modelId="{7B1DA467-7C71-4E13-AF36-2D17AC1A8008}" type="sibTrans" cxnId="{28808A28-42CE-4D80-BED8-565E7A08FE90}">
      <dgm:prSet/>
      <dgm:spPr/>
      <dgm:t>
        <a:bodyPr/>
        <a:lstStyle/>
        <a:p>
          <a:endParaRPr lang="bg-BG" sz="1300" b="1"/>
        </a:p>
      </dgm:t>
    </dgm:pt>
    <dgm:pt modelId="{10C94EDB-56FC-473D-8ABE-1CAE5EDE6AAF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500"/>
            </a:spcAft>
          </a:pPr>
          <a:r>
            <a:rPr lang="bg-BG" sz="1300" b="1" dirty="0" smtClean="0"/>
            <a:t>Електромеханичен</a:t>
          </a:r>
        </a:p>
        <a:p>
          <a:pPr>
            <a:spcAft>
              <a:spcPts val="500"/>
            </a:spcAft>
          </a:pPr>
          <a:r>
            <a:rPr lang="bg-BG" sz="1300" b="1" dirty="0" smtClean="0"/>
            <a:t>етап</a:t>
          </a:r>
          <a:endParaRPr lang="bg-BG" sz="1300" b="1" dirty="0"/>
        </a:p>
      </dgm:t>
    </dgm:pt>
    <dgm:pt modelId="{EAEF3B10-4603-478F-A7BC-067383785109}" type="parTrans" cxnId="{E31C8BCD-2BB1-4C28-A8DA-718DE9F12912}">
      <dgm:prSet/>
      <dgm:spPr/>
      <dgm:t>
        <a:bodyPr/>
        <a:lstStyle/>
        <a:p>
          <a:endParaRPr lang="bg-BG" sz="1300" b="1"/>
        </a:p>
      </dgm:t>
    </dgm:pt>
    <dgm:pt modelId="{5F8DE4F0-C3E5-4703-946C-39F8F62AAD42}" type="sibTrans" cxnId="{E31C8BCD-2BB1-4C28-A8DA-718DE9F12912}">
      <dgm:prSet/>
      <dgm:spPr/>
      <dgm:t>
        <a:bodyPr/>
        <a:lstStyle/>
        <a:p>
          <a:endParaRPr lang="bg-BG" sz="1300" b="1"/>
        </a:p>
      </dgm:t>
    </dgm:pt>
    <dgm:pt modelId="{775981D2-BC3E-4B74-8A9E-7982F6272A5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3399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g-BG" sz="1300" b="1" dirty="0" smtClean="0"/>
            <a:t>Електронен етап</a:t>
          </a:r>
          <a:endParaRPr lang="bg-BG" sz="1300" b="1" dirty="0"/>
        </a:p>
      </dgm:t>
    </dgm:pt>
    <dgm:pt modelId="{D1F5F9C6-F467-40EB-B708-391500FED725}" type="parTrans" cxnId="{F221D6AA-3E63-4D5C-8DE6-1DA54E6536EE}">
      <dgm:prSet/>
      <dgm:spPr/>
      <dgm:t>
        <a:bodyPr/>
        <a:lstStyle/>
        <a:p>
          <a:endParaRPr lang="bg-BG" sz="1300" b="1"/>
        </a:p>
      </dgm:t>
    </dgm:pt>
    <dgm:pt modelId="{D3F9C3A5-52DE-486D-A3F1-D6E25E69C081}" type="sibTrans" cxnId="{F221D6AA-3E63-4D5C-8DE6-1DA54E6536EE}">
      <dgm:prSet/>
      <dgm:spPr/>
      <dgm:t>
        <a:bodyPr/>
        <a:lstStyle/>
        <a:p>
          <a:endParaRPr lang="bg-BG" sz="1300" b="1"/>
        </a:p>
      </dgm:t>
    </dgm:pt>
    <dgm:pt modelId="{5BD7C463-5E19-4F53-96E5-AF81F92B418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g-BG" sz="1300" b="1" dirty="0" smtClean="0"/>
            <a:t>Механичен </a:t>
          </a:r>
        </a:p>
        <a:p>
          <a:r>
            <a:rPr lang="bg-BG" sz="1300" b="1" dirty="0" smtClean="0"/>
            <a:t>етап</a:t>
          </a:r>
          <a:endParaRPr lang="bg-BG" sz="1300" b="1" dirty="0"/>
        </a:p>
      </dgm:t>
    </dgm:pt>
    <dgm:pt modelId="{DCE1D495-81B0-4130-B582-2C57D6ED59AC}" type="parTrans" cxnId="{53A1AA04-8975-4592-9657-8E7FFD81372D}">
      <dgm:prSet/>
      <dgm:spPr/>
      <dgm:t>
        <a:bodyPr/>
        <a:lstStyle/>
        <a:p>
          <a:endParaRPr lang="bg-BG" sz="1300" b="1"/>
        </a:p>
      </dgm:t>
    </dgm:pt>
    <dgm:pt modelId="{F1FA41F3-1EBE-4F23-8E4A-42BF33D97E20}" type="sibTrans" cxnId="{53A1AA04-8975-4592-9657-8E7FFD81372D}">
      <dgm:prSet/>
      <dgm:spPr/>
      <dgm:t>
        <a:bodyPr/>
        <a:lstStyle/>
        <a:p>
          <a:endParaRPr lang="bg-BG" sz="1300" b="1"/>
        </a:p>
      </dgm:t>
    </dgm:pt>
    <dgm:pt modelId="{A5C5F49F-C49B-47AB-82B1-04A9A5C85A15}" type="pres">
      <dgm:prSet presAssocID="{387A9C73-318B-49FD-A384-DE2E0CBB17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05EE09DB-C516-4E77-9131-637CB1915FF7}" type="pres">
      <dgm:prSet presAssocID="{693392C8-8141-4FDF-8128-F2C2CEB417E1}" presName="parTxOnly" presStyleLbl="node1" presStyleIdx="0" presStyleCnt="4" custScaleX="88403" custScaleY="88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8CFB064-BA35-4DAB-AE46-93AC3522AC95}" type="pres">
      <dgm:prSet presAssocID="{7B1DA467-7C71-4E13-AF36-2D17AC1A8008}" presName="parTxOnlySpace" presStyleCnt="0"/>
      <dgm:spPr/>
    </dgm:pt>
    <dgm:pt modelId="{2918431D-4D63-4E97-91BD-CBD2883D3906}" type="pres">
      <dgm:prSet presAssocID="{5BD7C463-5E19-4F53-96E5-AF81F92B4182}" presName="parTxOnly" presStyleLbl="node1" presStyleIdx="1" presStyleCnt="4" custScaleX="76566" custScaleY="88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4C8E0BA-8D7A-4DE1-9D25-304597D4AF67}" type="pres">
      <dgm:prSet presAssocID="{F1FA41F3-1EBE-4F23-8E4A-42BF33D97E20}" presName="parTxOnlySpace" presStyleCnt="0"/>
      <dgm:spPr/>
    </dgm:pt>
    <dgm:pt modelId="{2D0FF6DF-7525-4274-A46A-E623482C3F0D}" type="pres">
      <dgm:prSet presAssocID="{10C94EDB-56FC-473D-8ABE-1CAE5EDE6AAF}" presName="parTxOnly" presStyleLbl="node1" presStyleIdx="2" presStyleCnt="4" custScaleX="92355" custScaleY="88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642FDA8-59DB-444F-8629-3E940EF40717}" type="pres">
      <dgm:prSet presAssocID="{5F8DE4F0-C3E5-4703-946C-39F8F62AAD42}" presName="parTxOnlySpace" presStyleCnt="0"/>
      <dgm:spPr/>
    </dgm:pt>
    <dgm:pt modelId="{A4DD1121-38C0-44F8-B4B3-688F3FA8EF06}" type="pres">
      <dgm:prSet presAssocID="{775981D2-BC3E-4B74-8A9E-7982F6272A51}" presName="parTxOnly" presStyleLbl="node1" presStyleIdx="3" presStyleCnt="4" custScaleX="74545" custScaleY="88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FAD31DB-6DD2-494F-9AEF-C385A51503CC}" type="presOf" srcId="{10C94EDB-56FC-473D-8ABE-1CAE5EDE6AAF}" destId="{2D0FF6DF-7525-4274-A46A-E623482C3F0D}" srcOrd="0" destOrd="0" presId="urn:microsoft.com/office/officeart/2005/8/layout/chevron1"/>
    <dgm:cxn modelId="{F221D6AA-3E63-4D5C-8DE6-1DA54E6536EE}" srcId="{387A9C73-318B-49FD-A384-DE2E0CBB17C6}" destId="{775981D2-BC3E-4B74-8A9E-7982F6272A51}" srcOrd="3" destOrd="0" parTransId="{D1F5F9C6-F467-40EB-B708-391500FED725}" sibTransId="{D3F9C3A5-52DE-486D-A3F1-D6E25E69C081}"/>
    <dgm:cxn modelId="{3BF8B07C-1657-4908-8883-9052E30BF066}" type="presOf" srcId="{775981D2-BC3E-4B74-8A9E-7982F6272A51}" destId="{A4DD1121-38C0-44F8-B4B3-688F3FA8EF06}" srcOrd="0" destOrd="0" presId="urn:microsoft.com/office/officeart/2005/8/layout/chevron1"/>
    <dgm:cxn modelId="{7D040B6B-42BD-4E57-9B57-C2B456AF8A5C}" type="presOf" srcId="{5BD7C463-5E19-4F53-96E5-AF81F92B4182}" destId="{2918431D-4D63-4E97-91BD-CBD2883D3906}" srcOrd="0" destOrd="0" presId="urn:microsoft.com/office/officeart/2005/8/layout/chevron1"/>
    <dgm:cxn modelId="{DB43021F-66DC-488F-9F9F-CCE78D759265}" type="presOf" srcId="{387A9C73-318B-49FD-A384-DE2E0CBB17C6}" destId="{A5C5F49F-C49B-47AB-82B1-04A9A5C85A15}" srcOrd="0" destOrd="0" presId="urn:microsoft.com/office/officeart/2005/8/layout/chevron1"/>
    <dgm:cxn modelId="{28808A28-42CE-4D80-BED8-565E7A08FE90}" srcId="{387A9C73-318B-49FD-A384-DE2E0CBB17C6}" destId="{693392C8-8141-4FDF-8128-F2C2CEB417E1}" srcOrd="0" destOrd="0" parTransId="{F8A96E07-09BE-42F4-9F61-221415B4673A}" sibTransId="{7B1DA467-7C71-4E13-AF36-2D17AC1A8008}"/>
    <dgm:cxn modelId="{D3DFCAC4-C184-4328-AE95-38CBC41D2AF8}" type="presOf" srcId="{693392C8-8141-4FDF-8128-F2C2CEB417E1}" destId="{05EE09DB-C516-4E77-9131-637CB1915FF7}" srcOrd="0" destOrd="0" presId="urn:microsoft.com/office/officeart/2005/8/layout/chevron1"/>
    <dgm:cxn modelId="{E31C8BCD-2BB1-4C28-A8DA-718DE9F12912}" srcId="{387A9C73-318B-49FD-A384-DE2E0CBB17C6}" destId="{10C94EDB-56FC-473D-8ABE-1CAE5EDE6AAF}" srcOrd="2" destOrd="0" parTransId="{EAEF3B10-4603-478F-A7BC-067383785109}" sibTransId="{5F8DE4F0-C3E5-4703-946C-39F8F62AAD42}"/>
    <dgm:cxn modelId="{53A1AA04-8975-4592-9657-8E7FFD81372D}" srcId="{387A9C73-318B-49FD-A384-DE2E0CBB17C6}" destId="{5BD7C463-5E19-4F53-96E5-AF81F92B4182}" srcOrd="1" destOrd="0" parTransId="{DCE1D495-81B0-4130-B582-2C57D6ED59AC}" sibTransId="{F1FA41F3-1EBE-4F23-8E4A-42BF33D97E20}"/>
    <dgm:cxn modelId="{F2C69FC7-CFC1-4CC6-863E-141ABAAA81F0}" type="presParOf" srcId="{A5C5F49F-C49B-47AB-82B1-04A9A5C85A15}" destId="{05EE09DB-C516-4E77-9131-637CB1915FF7}" srcOrd="0" destOrd="0" presId="urn:microsoft.com/office/officeart/2005/8/layout/chevron1"/>
    <dgm:cxn modelId="{EC3AD1F2-A474-444B-BA88-222BBF7A57F3}" type="presParOf" srcId="{A5C5F49F-C49B-47AB-82B1-04A9A5C85A15}" destId="{A8CFB064-BA35-4DAB-AE46-93AC3522AC95}" srcOrd="1" destOrd="0" presId="urn:microsoft.com/office/officeart/2005/8/layout/chevron1"/>
    <dgm:cxn modelId="{1237DAFB-6967-4ED9-8A18-13EED0922E8E}" type="presParOf" srcId="{A5C5F49F-C49B-47AB-82B1-04A9A5C85A15}" destId="{2918431D-4D63-4E97-91BD-CBD2883D3906}" srcOrd="2" destOrd="0" presId="urn:microsoft.com/office/officeart/2005/8/layout/chevron1"/>
    <dgm:cxn modelId="{519308CD-CC3B-40DC-B125-54B04C2EE600}" type="presParOf" srcId="{A5C5F49F-C49B-47AB-82B1-04A9A5C85A15}" destId="{D4C8E0BA-8D7A-4DE1-9D25-304597D4AF67}" srcOrd="3" destOrd="0" presId="urn:microsoft.com/office/officeart/2005/8/layout/chevron1"/>
    <dgm:cxn modelId="{2D9DFA51-113D-4E0C-9127-A0F49E66E055}" type="presParOf" srcId="{A5C5F49F-C49B-47AB-82B1-04A9A5C85A15}" destId="{2D0FF6DF-7525-4274-A46A-E623482C3F0D}" srcOrd="4" destOrd="0" presId="urn:microsoft.com/office/officeart/2005/8/layout/chevron1"/>
    <dgm:cxn modelId="{CFBE61D5-4C73-470A-8381-9898ADFF614D}" type="presParOf" srcId="{A5C5F49F-C49B-47AB-82B1-04A9A5C85A15}" destId="{1642FDA8-59DB-444F-8629-3E940EF40717}" srcOrd="5" destOrd="0" presId="urn:microsoft.com/office/officeart/2005/8/layout/chevron1"/>
    <dgm:cxn modelId="{4DEA230D-05F9-4D1D-A270-7DCB869B83DB}" type="presParOf" srcId="{A5C5F49F-C49B-47AB-82B1-04A9A5C85A15}" destId="{A4DD1121-38C0-44F8-B4B3-688F3FA8EF0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E09DB-C516-4E77-9131-637CB1915FF7}">
      <dsp:nvSpPr>
        <dsp:cNvPr id="0" name=""/>
        <dsp:cNvSpPr/>
      </dsp:nvSpPr>
      <dsp:spPr>
        <a:xfrm>
          <a:off x="2792" y="1528000"/>
          <a:ext cx="2519997" cy="100799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1300" b="1" kern="1200" dirty="0" smtClean="0"/>
            <a:t>Предмеханичен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1300" b="1" kern="1200" dirty="0" smtClean="0"/>
            <a:t> етап</a:t>
          </a:r>
          <a:endParaRPr lang="bg-BG" sz="1300" b="1" kern="1200" dirty="0"/>
        </a:p>
      </dsp:txBody>
      <dsp:txXfrm>
        <a:off x="506792" y="1528000"/>
        <a:ext cx="1511998" cy="1007999"/>
      </dsp:txXfrm>
    </dsp:sp>
    <dsp:sp modelId="{2918431D-4D63-4E97-91BD-CBD2883D3906}">
      <dsp:nvSpPr>
        <dsp:cNvPr id="0" name=""/>
        <dsp:cNvSpPr/>
      </dsp:nvSpPr>
      <dsp:spPr>
        <a:xfrm>
          <a:off x="2237731" y="1528000"/>
          <a:ext cx="2182574" cy="1007999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/>
            <a:t>Механичен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/>
            <a:t>етап</a:t>
          </a:r>
          <a:endParaRPr lang="bg-BG" sz="1300" b="1" kern="1200" dirty="0"/>
        </a:p>
      </dsp:txBody>
      <dsp:txXfrm>
        <a:off x="2741731" y="1528000"/>
        <a:ext cx="1174575" cy="1007999"/>
      </dsp:txXfrm>
    </dsp:sp>
    <dsp:sp modelId="{2D0FF6DF-7525-4274-A46A-E623482C3F0D}">
      <dsp:nvSpPr>
        <dsp:cNvPr id="0" name=""/>
        <dsp:cNvSpPr/>
      </dsp:nvSpPr>
      <dsp:spPr>
        <a:xfrm>
          <a:off x="4135248" y="1528000"/>
          <a:ext cx="2632652" cy="1007999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1300" b="1" kern="1200" dirty="0" smtClean="0"/>
            <a:t>Електромеханичен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bg-BG" sz="1300" b="1" kern="1200" dirty="0" smtClean="0"/>
            <a:t>етап</a:t>
          </a:r>
          <a:endParaRPr lang="bg-BG" sz="1300" b="1" kern="1200" dirty="0"/>
        </a:p>
      </dsp:txBody>
      <dsp:txXfrm>
        <a:off x="4639248" y="1528000"/>
        <a:ext cx="1624653" cy="1007999"/>
      </dsp:txXfrm>
    </dsp:sp>
    <dsp:sp modelId="{A4DD1121-38C0-44F8-B4B3-688F3FA8EF06}">
      <dsp:nvSpPr>
        <dsp:cNvPr id="0" name=""/>
        <dsp:cNvSpPr/>
      </dsp:nvSpPr>
      <dsp:spPr>
        <a:xfrm>
          <a:off x="6482843" y="1528000"/>
          <a:ext cx="2124964" cy="1007999"/>
        </a:xfrm>
        <a:prstGeom prst="chevron">
          <a:avLst/>
        </a:prstGeom>
        <a:solidFill>
          <a:srgbClr val="3399FF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/>
            <a:t>Електронен етап</a:t>
          </a:r>
          <a:endParaRPr lang="bg-BG" sz="1300" b="1" kern="1200" dirty="0"/>
        </a:p>
      </dsp:txBody>
      <dsp:txXfrm>
        <a:off x="6986843" y="1528000"/>
        <a:ext cx="1116965" cy="1007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FECC-2A9C-4E61-B64F-329EA68BB7D2}" type="datetimeFigureOut">
              <a:rPr lang="bg-BG" smtClean="0"/>
              <a:t>17.11.2019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DF1B8-804E-4331-BF68-7E27D18DF4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744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49A77D0-7AE4-4F7D-840D-D00DCF85AF77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smtClean="0"/>
              <a:t>Признание за пирноса и, е фактът, че езикът за програмиране </a:t>
            </a:r>
            <a:r>
              <a:rPr lang="en-US" smtClean="0"/>
              <a:t>ADA</a:t>
            </a:r>
            <a:r>
              <a:rPr lang="bg-BG" smtClean="0"/>
              <a:t> носи нейното име. Но идеята за механичен компютър била обречена на неуспех, защото не е възможно да се създаде толкова сложно съобъжение от зъбни колела и механизми, задвижвани от парна машина /за времето си единствена алтернатива/.</a:t>
            </a:r>
          </a:p>
          <a:p>
            <a:pPr eaLnBrk="1" hangingPunct="1">
              <a:spcBef>
                <a:spcPct val="0"/>
              </a:spcBef>
            </a:pPr>
            <a:r>
              <a:rPr lang="bg-BG" smtClean="0"/>
              <a:t>Всредата на 30-те години усилията на учените напредват благодарение на решението им да се премине от десетична към двоична броййна система. Основание е фактът, че в природата съществуват 2 устойчиви различими състояния – намагнитено и ненамагнитено, които може да получим и в материал, провеждащ електричество – когато по него тече и не тече ток. Първите изследвания за двоична бр.с-ма прави лайбниц през 17 век, който предрича създаването на универсален математически език, изразяващ най-точно законите на мисленето – логиката. Този език се създава 200 години по-късно от английския математик Джордж Бул., самоук, труден път. – Булева алгебра.</a:t>
            </a: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9BEBC10-1025-4510-8DFC-AC93D26368B4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DF1B8-804E-4331-BF68-7E27D18DF4E0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036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endParaRPr lang="bg-BG" altLang="bg-BG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5897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bg-BG" altLang="bg-BG" sz="4400" dirty="0" smtClean="0"/>
              <a:t>История на</a:t>
            </a:r>
            <a:r>
              <a:rPr lang="bg-BG" altLang="bg-BG" sz="4400" dirty="0"/>
              <a:t/>
            </a:r>
            <a:br>
              <a:rPr lang="bg-BG" altLang="bg-BG" sz="4400" dirty="0"/>
            </a:br>
            <a:r>
              <a:rPr lang="bg-BG" altLang="bg-BG" sz="4400" dirty="0" smtClean="0"/>
              <a:t>съвременните </a:t>
            </a:r>
            <a:r>
              <a:rPr lang="bg-BG" altLang="bg-BG" sz="4400" b="1" dirty="0" smtClean="0"/>
              <a:t>компютърни системи</a:t>
            </a:r>
            <a:endParaRPr lang="bg-BG" altLang="bg-BG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6" y="1512455"/>
            <a:ext cx="4065924" cy="4873891"/>
          </a:xfrm>
        </p:spPr>
        <p:txBody>
          <a:bodyPr>
            <a:normAutofit lnSpcReduction="10000"/>
          </a:bodyPr>
          <a:lstStyle/>
          <a:p>
            <a:r>
              <a:rPr lang="bg-BG" sz="2400" b="1" u="sng" dirty="0" smtClean="0"/>
              <a:t>Шарл Колмар</a:t>
            </a:r>
            <a:r>
              <a:rPr lang="bg-BG" sz="2400" b="1" dirty="0" smtClean="0"/>
              <a:t> </a:t>
            </a:r>
            <a:r>
              <a:rPr lang="bg-BG" sz="2400" b="1" dirty="0" smtClean="0"/>
              <a:t>– </a:t>
            </a:r>
            <a:r>
              <a:rPr lang="bg-BG" sz="2400" dirty="0" smtClean="0"/>
              <a:t>през </a:t>
            </a:r>
            <a:r>
              <a:rPr lang="bg-BG" sz="2400" dirty="0" smtClean="0"/>
              <a:t>1820 </a:t>
            </a:r>
            <a:r>
              <a:rPr lang="bg-BG" sz="2400" dirty="0" smtClean="0"/>
              <a:t>г. </a:t>
            </a:r>
            <a:r>
              <a:rPr lang="bg-BG" sz="2400" dirty="0" smtClean="0"/>
              <a:t>започва масово производство на сметачна машина, която нарича </a:t>
            </a:r>
            <a:r>
              <a:rPr lang="bg-BG" altLang="bg-BG" sz="2400" dirty="0" smtClean="0"/>
              <a:t> </a:t>
            </a:r>
            <a:r>
              <a:rPr lang="bg-BG" altLang="bg-BG" sz="2400" dirty="0"/>
              <a:t>„Аритмометър</a:t>
            </a:r>
            <a:r>
              <a:rPr lang="bg-BG" altLang="bg-BG" sz="2400" dirty="0" smtClean="0"/>
              <a:t>“</a:t>
            </a:r>
            <a:r>
              <a:rPr lang="bg-BG" sz="2400" b="1" dirty="0" smtClean="0"/>
              <a:t> </a:t>
            </a:r>
            <a:endParaRPr lang="bg-BG" altLang="bg-BG" sz="2400" dirty="0"/>
          </a:p>
          <a:p>
            <a:r>
              <a:rPr lang="bg-BG" altLang="bg-BG" sz="2400" dirty="0"/>
              <a:t>Тя е базирана на принципа на работа на машината на Лайбниц</a:t>
            </a:r>
            <a:r>
              <a:rPr lang="bg-BG" sz="2400" dirty="0" smtClean="0"/>
              <a:t> </a:t>
            </a:r>
          </a:p>
          <a:p>
            <a:r>
              <a:rPr lang="bg-BG" sz="2400" dirty="0" smtClean="0"/>
              <a:t>Идеята </a:t>
            </a:r>
            <a:r>
              <a:rPr lang="bg-BG" sz="2400" dirty="0" smtClean="0"/>
              <a:t>взел от френския тъкач Жозеф Жикард, който въвел перфокартите за автоматичен контрол на нишките.</a:t>
            </a:r>
            <a:endParaRPr lang="en-US" sz="24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304800"/>
            <a:ext cx="7391400" cy="9906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200" dirty="0" smtClean="0">
                <a:effectLst/>
              </a:rPr>
              <a:t>2.</a:t>
            </a:r>
            <a:r>
              <a:rPr lang="en-US" sz="3200" dirty="0" smtClean="0">
                <a:effectLst/>
              </a:rPr>
              <a:t> </a:t>
            </a:r>
            <a:r>
              <a:rPr lang="bg-BG" sz="3200" dirty="0" smtClean="0">
                <a:effectLst/>
              </a:rPr>
              <a:t>Механичен етап </a:t>
            </a:r>
            <a:br>
              <a:rPr lang="bg-BG" sz="3200" dirty="0" smtClean="0">
                <a:effectLst/>
              </a:rPr>
            </a:br>
            <a:r>
              <a:rPr lang="bg-BG" sz="3200" dirty="0" smtClean="0">
                <a:effectLst/>
              </a:rPr>
              <a:t>(</a:t>
            </a:r>
            <a:r>
              <a:rPr lang="bg-BG" altLang="bg-BG" sz="2800" dirty="0"/>
              <a:t>1623-1894 г</a:t>
            </a:r>
            <a:r>
              <a:rPr lang="bg-BG" altLang="bg-BG" sz="2800" dirty="0" smtClean="0"/>
              <a:t>.</a:t>
            </a:r>
            <a:r>
              <a:rPr lang="bg-BG" altLang="bg-BG" sz="3200" dirty="0" smtClean="0">
                <a:effectLst/>
              </a:rPr>
              <a:t>)</a:t>
            </a:r>
            <a:endParaRPr lang="en-US" sz="3200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2124075" cy="524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9" t="26285" r="16846" b="36857"/>
          <a:stretch/>
        </p:blipFill>
        <p:spPr bwMode="auto">
          <a:xfrm>
            <a:off x="4260271" y="1752600"/>
            <a:ext cx="2604656" cy="384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9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2164" y="1524000"/>
            <a:ext cx="6918036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bg-BG" sz="2400" b="1" u="sng" dirty="0" smtClean="0"/>
              <a:t>Чарлз Бабидж</a:t>
            </a:r>
            <a:r>
              <a:rPr lang="bg-BG" sz="2400" dirty="0" smtClean="0"/>
              <a:t> (1792-1871) – </a:t>
            </a:r>
            <a:r>
              <a:rPr lang="bg-BG" sz="2400" dirty="0"/>
              <a:t>през 1822 г. </a:t>
            </a:r>
            <a:r>
              <a:rPr lang="bg-BG" sz="2400" dirty="0" smtClean="0"/>
              <a:t>проектира механична изчислителна машина, която е </a:t>
            </a:r>
            <a:r>
              <a:rPr lang="bg-BG" sz="2400" dirty="0"/>
              <a:t>трябвало да извършва всички действия самостоятелно, без вмешателство на човека, като в зависимост от получените на даден етап </a:t>
            </a:r>
            <a:r>
              <a:rPr lang="bg-BG" sz="2400" dirty="0" smtClean="0"/>
              <a:t>междинни резултати сама избира следващия път на пресмятанията. </a:t>
            </a:r>
          </a:p>
          <a:p>
            <a:pPr>
              <a:lnSpc>
                <a:spcPct val="90000"/>
              </a:lnSpc>
            </a:pPr>
            <a:r>
              <a:rPr lang="bg-BG" sz="2400" dirty="0" smtClean="0"/>
              <a:t>Основните </a:t>
            </a:r>
            <a:r>
              <a:rPr lang="bg-BG" sz="2400" dirty="0"/>
              <a:t>части на аналитичната машина на Бейбидж </a:t>
            </a:r>
            <a:r>
              <a:rPr lang="bg-BG" sz="2400" dirty="0" smtClean="0"/>
              <a:t>били - </a:t>
            </a:r>
            <a:r>
              <a:rPr lang="bg-BG" sz="2400" b="1" dirty="0"/>
              <a:t>склад</a:t>
            </a:r>
            <a:r>
              <a:rPr lang="bg-BG" sz="2400" dirty="0"/>
              <a:t>, който съхранява междинните числови </a:t>
            </a:r>
            <a:r>
              <a:rPr lang="bg-BG" sz="2400" dirty="0" smtClean="0"/>
              <a:t>данни; </a:t>
            </a:r>
            <a:r>
              <a:rPr lang="bg-BG" sz="2400" b="1" dirty="0"/>
              <a:t>фабрика</a:t>
            </a:r>
            <a:r>
              <a:rPr lang="bg-BG" sz="2400" dirty="0"/>
              <a:t>, която извършва междинните аритметични действия с числата от склада; </a:t>
            </a:r>
            <a:r>
              <a:rPr lang="bg-BG" sz="2400" b="1" dirty="0"/>
              <a:t>управляващо устройство</a:t>
            </a:r>
            <a:r>
              <a:rPr lang="bg-BG" sz="2400" dirty="0"/>
              <a:t>, което организира изпълнението на алгоритъма и </a:t>
            </a:r>
            <a:r>
              <a:rPr lang="bg-BG" sz="2400" b="1" dirty="0"/>
              <a:t>периферни устройства за вход и изход</a:t>
            </a:r>
            <a:r>
              <a:rPr lang="bg-BG" sz="2400" dirty="0"/>
              <a:t> на данните. </a:t>
            </a:r>
            <a:endParaRPr lang="bg-BG" sz="2400" dirty="0" smtClean="0"/>
          </a:p>
        </p:txBody>
      </p:sp>
      <p:pic>
        <p:nvPicPr>
          <p:cNvPr id="6" name="Picture 6" descr="babidjmashin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8000" l="3125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514600"/>
            <a:ext cx="21099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ab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41300"/>
            <a:ext cx="1651564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58982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2.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Механичен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/>
              <a:t>1623-1894 г</a:t>
            </a:r>
            <a:r>
              <a:rPr lang="bg-BG" altLang="bg-BG" sz="3100" dirty="0" smtClean="0"/>
              <a:t>.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17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6683375" cy="5534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600" dirty="0" smtClean="0"/>
              <a:t>Над </a:t>
            </a:r>
            <a:r>
              <a:rPr lang="bg-BG" sz="2600" dirty="0"/>
              <a:t>200 чертежа представлявал проекта </a:t>
            </a:r>
            <a:r>
              <a:rPr lang="bg-BG" sz="2600" dirty="0" smtClean="0"/>
              <a:t>на машината, </a:t>
            </a:r>
            <a:r>
              <a:rPr lang="bg-BG" sz="2600" dirty="0"/>
              <a:t>но поради липса на средства не успял да го </a:t>
            </a:r>
            <a:r>
              <a:rPr lang="bg-BG" sz="2600" dirty="0" smtClean="0"/>
              <a:t>довърши, </a:t>
            </a:r>
            <a:r>
              <a:rPr lang="ru-RU" sz="2600" dirty="0" smtClean="0"/>
              <a:t>но </a:t>
            </a:r>
            <a:r>
              <a:rPr lang="ru-RU" sz="2600" dirty="0"/>
              <a:t>се смята за първообраз на съвременните компютри.</a:t>
            </a:r>
          </a:p>
          <a:p>
            <a:r>
              <a:rPr lang="bg-BG" sz="2600" dirty="0"/>
              <a:t>През 1840 г. </a:t>
            </a:r>
            <a:r>
              <a:rPr lang="bg-BG" sz="2600" dirty="0" smtClean="0"/>
              <a:t>Чарлз Бабидж изнася лекция </a:t>
            </a:r>
            <a:r>
              <a:rPr lang="bg-BG" sz="2600" dirty="0"/>
              <a:t>в Италия, където присъствала </a:t>
            </a:r>
            <a:r>
              <a:rPr lang="bg-BG" sz="2600" dirty="0" smtClean="0"/>
              <a:t>като преводач присъствала графиня</a:t>
            </a:r>
            <a:r>
              <a:rPr lang="bg-BG" sz="2600" b="1" dirty="0" smtClean="0"/>
              <a:t>  </a:t>
            </a:r>
            <a:r>
              <a:rPr lang="bg-BG" sz="2600" dirty="0"/>
              <a:t>Ада Лъвлейс</a:t>
            </a:r>
            <a:r>
              <a:rPr lang="bg-BG" sz="2600" b="1" dirty="0"/>
              <a:t> </a:t>
            </a:r>
            <a:r>
              <a:rPr lang="bg-BG" sz="2600" dirty="0" smtClean="0"/>
              <a:t>(дъщеря </a:t>
            </a:r>
            <a:r>
              <a:rPr lang="bg-BG" sz="2600" dirty="0"/>
              <a:t>на </a:t>
            </a:r>
            <a:r>
              <a:rPr lang="bg-BG" sz="2600" dirty="0" smtClean="0"/>
              <a:t>поета Дж</a:t>
            </a:r>
            <a:r>
              <a:rPr lang="bg-BG" sz="2600" dirty="0"/>
              <a:t>. </a:t>
            </a:r>
            <a:r>
              <a:rPr lang="bg-BG" sz="2600" dirty="0" smtClean="0"/>
              <a:t>Байрон). 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bg-BG" sz="2600" dirty="0" smtClean="0"/>
              <a:t>Тя разработила </a:t>
            </a:r>
            <a:r>
              <a:rPr lang="bg-BG" sz="2600" dirty="0"/>
              <a:t>програми, които да управляват аналитичната машина на Бейбидж при решаване на някои математически задачи. По тази причина тя се счита за </a:t>
            </a:r>
            <a:r>
              <a:rPr lang="bg-BG" sz="2600" b="1" dirty="0"/>
              <a:t>първия програмист</a:t>
            </a:r>
            <a:r>
              <a:rPr lang="bg-BG" sz="2600" dirty="0"/>
              <a:t>  и първият език за програмиране е нареен </a:t>
            </a:r>
            <a:r>
              <a:rPr lang="bg-BG" sz="2600" b="1" dirty="0"/>
              <a:t>АДА</a:t>
            </a:r>
            <a:r>
              <a:rPr lang="bg-BG" sz="2600" b="1" dirty="0" smtClean="0"/>
              <a:t>.</a:t>
            </a:r>
            <a:endParaRPr lang="bg-BG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819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640350" y="1600200"/>
            <a:ext cx="5334000" cy="4800600"/>
          </a:xfrm>
        </p:spPr>
        <p:txBody>
          <a:bodyPr>
            <a:noAutofit/>
          </a:bodyPr>
          <a:lstStyle/>
          <a:p>
            <a:r>
              <a:rPr lang="bg-BG" altLang="bg-BG" sz="2400" b="1" dirty="0" smtClean="0">
                <a:latin typeface="+mj-lt"/>
              </a:rPr>
              <a:t>През 1890 г. Херман Холерит</a:t>
            </a:r>
            <a:r>
              <a:rPr lang="bg-BG" altLang="bg-BG" sz="2400" dirty="0" smtClean="0">
                <a:latin typeface="+mj-lt"/>
              </a:rPr>
              <a:t> проектира машина с перфокарти, която се обработват данните от преброяване на населението в САЩ. </a:t>
            </a:r>
            <a:r>
              <a:rPr lang="bg-BG" sz="2400" dirty="0" smtClean="0">
                <a:latin typeface="+mj-lt"/>
              </a:rPr>
              <a:t>Машината е наречена </a:t>
            </a:r>
            <a:r>
              <a:rPr lang="bg-BG" sz="2400" b="1" dirty="0" smtClean="0">
                <a:latin typeface="+mj-lt"/>
              </a:rPr>
              <a:t>ТАБУЛАТОР </a:t>
            </a:r>
            <a:r>
              <a:rPr lang="bg-BG" sz="2400" dirty="0" smtClean="0">
                <a:latin typeface="+mj-lt"/>
              </a:rPr>
              <a:t>и е произвеждана и през </a:t>
            </a:r>
            <a:r>
              <a:rPr lang="bg-BG" sz="2400" b="1" dirty="0" smtClean="0">
                <a:latin typeface="+mj-lt"/>
              </a:rPr>
              <a:t>ХХ</a:t>
            </a:r>
            <a:r>
              <a:rPr lang="bg-BG" sz="2400" dirty="0" smtClean="0">
                <a:latin typeface="+mj-lt"/>
              </a:rPr>
              <a:t> век.</a:t>
            </a:r>
          </a:p>
          <a:p>
            <a:pPr>
              <a:lnSpc>
                <a:spcPct val="90000"/>
              </a:lnSpc>
            </a:pPr>
            <a:r>
              <a:rPr lang="bg-BG" sz="2400" dirty="0" smtClean="0">
                <a:latin typeface="+mj-lt"/>
              </a:rPr>
              <a:t>През </a:t>
            </a:r>
            <a:r>
              <a:rPr lang="bg-BG" sz="2400" b="1" dirty="0" smtClean="0">
                <a:latin typeface="+mj-lt"/>
              </a:rPr>
              <a:t>1896 г</a:t>
            </a:r>
            <a:r>
              <a:rPr lang="bg-BG" sz="2400" dirty="0" smtClean="0">
                <a:latin typeface="+mj-lt"/>
              </a:rPr>
              <a:t>. Холерит създава компания за производство на табулатори. През </a:t>
            </a:r>
            <a:r>
              <a:rPr lang="bg-BG" sz="2400" b="1" dirty="0" smtClean="0">
                <a:latin typeface="+mj-lt"/>
              </a:rPr>
              <a:t>1911</a:t>
            </a:r>
            <a:r>
              <a:rPr lang="bg-BG" sz="2400" dirty="0" smtClean="0">
                <a:latin typeface="+mj-lt"/>
              </a:rPr>
              <a:t> г. той продава компанията, която се слива с други фирми и през </a:t>
            </a:r>
            <a:r>
              <a:rPr lang="bg-BG" sz="2400" b="1" dirty="0" smtClean="0"/>
              <a:t>1924 г.</a:t>
            </a:r>
            <a:r>
              <a:rPr lang="bg-BG" sz="2400" dirty="0" smtClean="0"/>
              <a:t> се </a:t>
            </a:r>
            <a:r>
              <a:rPr lang="bg-BG" sz="2400" dirty="0"/>
              <a:t>преименува в </a:t>
            </a:r>
            <a:r>
              <a:rPr lang="en-US" sz="2400" b="1" dirty="0"/>
              <a:t>IBM</a:t>
            </a:r>
            <a:r>
              <a:rPr lang="en-US" sz="2400" dirty="0"/>
              <a:t> (International Business Machines</a:t>
            </a:r>
            <a:r>
              <a:rPr lang="en-US" sz="2400" dirty="0" smtClean="0"/>
              <a:t>).</a:t>
            </a:r>
            <a:r>
              <a:rPr lang="bg-BG" altLang="bg-BG" sz="2400" dirty="0">
                <a:latin typeface="+mj-lt"/>
              </a:rPr>
              <a:t/>
            </a:r>
            <a:br>
              <a:rPr lang="bg-BG" altLang="bg-BG" sz="2400" dirty="0">
                <a:latin typeface="+mj-lt"/>
              </a:rPr>
            </a:br>
            <a:endParaRPr lang="bg-BG" altLang="bg-BG" sz="24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8982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3.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>
                <a:effectLst/>
              </a:rPr>
              <a:t>Електромеханичен етап </a:t>
            </a:r>
            <a:br>
              <a:rPr lang="bg-BG" sz="3100" dirty="0">
                <a:effectLst/>
              </a:rPr>
            </a:br>
            <a:r>
              <a:rPr lang="bg-BG" sz="3100" dirty="0">
                <a:effectLst/>
              </a:rPr>
              <a:t>(</a:t>
            </a:r>
            <a:r>
              <a:rPr lang="bg-BG" altLang="bg-BG" sz="3100" dirty="0"/>
              <a:t>1897-1938 г.</a:t>
            </a:r>
            <a:r>
              <a:rPr lang="bg-BG" altLang="bg-BG" sz="3100" dirty="0">
                <a:effectLst/>
              </a:rPr>
              <a:t>)</a:t>
            </a:r>
            <a:endParaRPr lang="en-US" sz="3100" dirty="0">
              <a:effectLst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9" y="1828800"/>
            <a:ext cx="323838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166974" y="1324440"/>
            <a:ext cx="5900825" cy="5428320"/>
          </a:xfrm>
        </p:spPr>
        <p:txBody>
          <a:bodyPr>
            <a:noAutofit/>
          </a:bodyPr>
          <a:lstStyle/>
          <a:p>
            <a:r>
              <a:rPr lang="ru-RU" sz="2000" dirty="0"/>
              <a:t>Конрад Цузе, немски инженер, ръководи </a:t>
            </a:r>
            <a:r>
              <a:rPr lang="ru-RU" sz="2000" dirty="0" smtClean="0"/>
              <a:t>някол-ко </a:t>
            </a:r>
            <a:r>
              <a:rPr lang="ru-RU" sz="2000" dirty="0"/>
              <a:t>проекта за създаване на програмно </a:t>
            </a:r>
            <a:r>
              <a:rPr lang="ru-RU" sz="2000" dirty="0" smtClean="0"/>
              <a:t>управляе-ма </a:t>
            </a:r>
            <a:r>
              <a:rPr lang="ru-RU" sz="2000" dirty="0"/>
              <a:t>изчислителна машина</a:t>
            </a:r>
            <a:endParaRPr lang="bg-BG" altLang="bg-BG" sz="2000" dirty="0" smtClean="0"/>
          </a:p>
          <a:p>
            <a:r>
              <a:rPr lang="ru-RU" sz="2000" dirty="0"/>
              <a:t>Първият проект е завършен през 1938 година, като създадената машина Z1 се оказала с </a:t>
            </a:r>
            <a:r>
              <a:rPr lang="ru-RU" sz="2000" dirty="0" smtClean="0"/>
              <a:t>неза-доволителни показатели</a:t>
            </a:r>
            <a:endParaRPr lang="ru-RU" sz="2000" dirty="0"/>
          </a:p>
          <a:p>
            <a:r>
              <a:rPr lang="ru-RU" sz="2000" dirty="0"/>
              <a:t>Следващият проект (машина Z2) не завършва поради започване на </a:t>
            </a:r>
            <a:r>
              <a:rPr lang="ru-RU" sz="2000" dirty="0" smtClean="0"/>
              <a:t>Втората </a:t>
            </a:r>
            <a:r>
              <a:rPr lang="ru-RU" sz="2000" dirty="0"/>
              <a:t>световна война, но от </a:t>
            </a:r>
            <a:r>
              <a:rPr lang="ru-RU" sz="2000" dirty="0" smtClean="0"/>
              <a:t>нея са </a:t>
            </a:r>
            <a:r>
              <a:rPr lang="ru-RU" sz="2000" dirty="0"/>
              <a:t>заинтересовани военните и през 1941 година е разработена изчислителната машина Z3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Тя била изградена на основата на </a:t>
            </a:r>
            <a:r>
              <a:rPr lang="ru-RU" sz="2000" dirty="0" smtClean="0"/>
              <a:t>електромаг-нитни </a:t>
            </a:r>
            <a:r>
              <a:rPr lang="ru-RU" sz="2000" dirty="0"/>
              <a:t>релета </a:t>
            </a:r>
            <a:r>
              <a:rPr lang="ru-RU" sz="2000" dirty="0" smtClean="0"/>
              <a:t>като </a:t>
            </a:r>
            <a:r>
              <a:rPr lang="ru-RU" sz="2000" dirty="0"/>
              <a:t>основни носители на </a:t>
            </a:r>
            <a:r>
              <a:rPr lang="ru-RU" sz="2000" dirty="0" smtClean="0"/>
              <a:t>инфор-мацията</a:t>
            </a:r>
            <a:r>
              <a:rPr lang="ru-RU" sz="2000" dirty="0"/>
              <a:t>. </a:t>
            </a:r>
            <a:r>
              <a:rPr lang="ru-RU" sz="2000" dirty="0" smtClean="0"/>
              <a:t>Управлявала се от </a:t>
            </a:r>
            <a:r>
              <a:rPr lang="ru-RU" sz="2000" dirty="0"/>
              <a:t>програма, зададена върху перфорирана лента. В Z3 е използвана двоична бройна система.</a:t>
            </a:r>
            <a:endParaRPr lang="bg-BG" altLang="bg-BG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8982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3.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Електромеханичен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 smtClean="0"/>
              <a:t>1897-1938 </a:t>
            </a:r>
            <a:r>
              <a:rPr lang="bg-BG" altLang="bg-BG" sz="3100" dirty="0"/>
              <a:t>г</a:t>
            </a:r>
            <a:r>
              <a:rPr lang="bg-BG" altLang="bg-BG" sz="3100" dirty="0" smtClean="0"/>
              <a:t>.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0" y="1600200"/>
            <a:ext cx="183131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sites.google.com/site/etapipc/_/rsrc/1366353490580/elektromehanicen-etap/Z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4191000"/>
            <a:ext cx="312902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8009" y="1600200"/>
            <a:ext cx="5486401" cy="4824536"/>
          </a:xfrm>
        </p:spPr>
        <p:txBody>
          <a:bodyPr>
            <a:normAutofit lnSpcReduction="10000"/>
          </a:bodyPr>
          <a:lstStyle/>
          <a:p>
            <a:r>
              <a:rPr lang="bg-BG" altLang="bg-BG" sz="2400" dirty="0" smtClean="0"/>
              <a:t>От 1939 г.  </a:t>
            </a:r>
            <a:r>
              <a:rPr lang="bg-BG" altLang="bg-BG" sz="2400" dirty="0"/>
              <a:t>д</a:t>
            </a:r>
            <a:r>
              <a:rPr lang="bg-BG" altLang="bg-BG" sz="2400" dirty="0" smtClean="0"/>
              <a:t>о 1944г. американският </a:t>
            </a:r>
            <a:r>
              <a:rPr lang="bg-BG" altLang="bg-BG" sz="2400" dirty="0"/>
              <a:t>физик </a:t>
            </a:r>
            <a:r>
              <a:rPr lang="bg-BG" altLang="bg-BG" sz="2400" b="1" dirty="0" smtClean="0"/>
              <a:t>Хауърд </a:t>
            </a:r>
            <a:r>
              <a:rPr lang="bg-BG" altLang="bg-BG" sz="2400" b="1" dirty="0"/>
              <a:t>Айкън</a:t>
            </a:r>
            <a:r>
              <a:rPr lang="bg-BG" altLang="bg-BG" sz="2400" dirty="0"/>
              <a:t>, заедно с </a:t>
            </a:r>
            <a:r>
              <a:rPr lang="bg-BG" altLang="bg-BG" sz="2400" dirty="0" smtClean="0"/>
              <a:t>инже-нери </a:t>
            </a:r>
            <a:r>
              <a:rPr lang="bg-BG" altLang="bg-BG" sz="2400" dirty="0"/>
              <a:t>от </a:t>
            </a:r>
            <a:r>
              <a:rPr lang="en-US" altLang="bg-BG" sz="2400" dirty="0"/>
              <a:t>IBM</a:t>
            </a:r>
            <a:r>
              <a:rPr lang="bg-BG" altLang="bg-BG" sz="2400" dirty="0"/>
              <a:t>, </a:t>
            </a:r>
            <a:r>
              <a:rPr lang="bg-BG" altLang="bg-BG" sz="2400" dirty="0" smtClean="0"/>
              <a:t>конструира калкулатора МАРК </a:t>
            </a:r>
            <a:r>
              <a:rPr lang="en-US" altLang="bg-BG" sz="2400" dirty="0" smtClean="0"/>
              <a:t>I</a:t>
            </a:r>
            <a:endParaRPr lang="bg-BG" altLang="bg-BG" sz="2400" dirty="0" smtClean="0"/>
          </a:p>
          <a:p>
            <a:r>
              <a:rPr lang="ru-RU" sz="2400" dirty="0"/>
              <a:t>Освен четирите аритметични </a:t>
            </a:r>
            <a:r>
              <a:rPr lang="ru-RU" sz="2400" dirty="0" smtClean="0"/>
              <a:t>дейст-вия</a:t>
            </a:r>
            <a:r>
              <a:rPr lang="ru-RU" sz="2400" dirty="0"/>
              <a:t>, тя е намирала и стойността на </a:t>
            </a:r>
            <a:r>
              <a:rPr lang="ru-RU" sz="2400" dirty="0" smtClean="0"/>
              <a:t>величини</a:t>
            </a:r>
            <a:r>
              <a:rPr lang="ru-RU" sz="2400" dirty="0"/>
              <a:t>, зададени </a:t>
            </a:r>
            <a:r>
              <a:rPr lang="ru-RU" sz="2400" dirty="0" smtClean="0"/>
              <a:t>таблично</a:t>
            </a:r>
            <a:endParaRPr lang="bg-BG" altLang="bg-BG" sz="2400" dirty="0"/>
          </a:p>
          <a:p>
            <a:r>
              <a:rPr lang="bg-BG" altLang="bg-BG" sz="2400" dirty="0" smtClean="0"/>
              <a:t>Машината </a:t>
            </a:r>
            <a:r>
              <a:rPr lang="bg-BG" altLang="bg-BG" sz="2400" dirty="0"/>
              <a:t>имала блокове за </a:t>
            </a:r>
            <a:r>
              <a:rPr lang="bg-BG" altLang="bg-BG" sz="2400" dirty="0" smtClean="0"/>
              <a:t>пресмя</a:t>
            </a:r>
            <a:r>
              <a:rPr lang="en-US" altLang="bg-BG" sz="2400" dirty="0" smtClean="0"/>
              <a:t>-</a:t>
            </a:r>
            <a:r>
              <a:rPr lang="bg-BG" altLang="bg-BG" sz="2400" dirty="0" smtClean="0"/>
              <a:t>тане </a:t>
            </a:r>
            <a:r>
              <a:rPr lang="bg-BG" altLang="bg-BG" sz="2400" dirty="0"/>
              <a:t>на тригонометрични функции и логаритъм; перфолентово </a:t>
            </a:r>
            <a:r>
              <a:rPr lang="bg-BG" altLang="bg-BG" sz="2400" dirty="0" smtClean="0"/>
              <a:t>управле-ние </a:t>
            </a:r>
            <a:r>
              <a:rPr lang="bg-BG" altLang="bg-BG" sz="2400" dirty="0"/>
              <a:t>и печатащ </a:t>
            </a:r>
            <a:r>
              <a:rPr lang="bg-BG" altLang="bg-BG" sz="2400" dirty="0" smtClean="0"/>
              <a:t>блок</a:t>
            </a:r>
          </a:p>
          <a:p>
            <a:r>
              <a:rPr lang="ru-RU" sz="2400" dirty="0" smtClean="0"/>
              <a:t>Експлоатацията </a:t>
            </a:r>
            <a:r>
              <a:rPr lang="ru-RU" sz="2400" dirty="0"/>
              <a:t>на МАРК І </a:t>
            </a:r>
            <a:r>
              <a:rPr lang="ru-RU" sz="2400" dirty="0" smtClean="0"/>
              <a:t>продължа-ва </a:t>
            </a:r>
            <a:r>
              <a:rPr lang="ru-RU" sz="2400" dirty="0"/>
              <a:t>15 </a:t>
            </a:r>
            <a:r>
              <a:rPr lang="ru-RU" sz="2400" dirty="0" smtClean="0"/>
              <a:t>години</a:t>
            </a:r>
            <a:endParaRPr lang="ru-RU" sz="2400" dirty="0"/>
          </a:p>
          <a:p>
            <a:pPr marL="109728" indent="0">
              <a:buNone/>
            </a:pPr>
            <a:endParaRPr lang="bg-BG" altLang="bg-BG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8982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>
                <a:effectLst/>
              </a:rPr>
              <a:t>3.</a:t>
            </a:r>
            <a:r>
              <a:rPr lang="en-US" sz="3100" dirty="0">
                <a:effectLst/>
              </a:rPr>
              <a:t> </a:t>
            </a:r>
            <a:r>
              <a:rPr lang="bg-BG" sz="3100" dirty="0">
                <a:effectLst/>
              </a:rPr>
              <a:t>Електромеханичен етап </a:t>
            </a:r>
            <a:br>
              <a:rPr lang="bg-BG" sz="3100" dirty="0">
                <a:effectLst/>
              </a:rPr>
            </a:br>
            <a:r>
              <a:rPr lang="bg-BG" sz="3100" dirty="0">
                <a:effectLst/>
              </a:rPr>
              <a:t>(</a:t>
            </a:r>
            <a:r>
              <a:rPr lang="bg-BG" altLang="bg-BG" sz="3100" dirty="0"/>
              <a:t>1897-1938 г.</a:t>
            </a:r>
            <a:r>
              <a:rPr lang="bg-BG" altLang="bg-BG" sz="3100" dirty="0">
                <a:effectLst/>
              </a:rPr>
              <a:t>)</a:t>
            </a:r>
            <a:endParaRPr lang="en-US" sz="3100" dirty="0"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3812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3886200"/>
            <a:ext cx="33813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0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8982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4.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Електромеханичен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 smtClean="0"/>
              <a:t>1897-1938 </a:t>
            </a:r>
            <a:r>
              <a:rPr lang="bg-BG" altLang="bg-BG" sz="3100" dirty="0"/>
              <a:t>г</a:t>
            </a:r>
            <a:r>
              <a:rPr lang="bg-BG" altLang="bg-BG" sz="3100" dirty="0" smtClean="0"/>
              <a:t>.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600200"/>
            <a:ext cx="5867400" cy="4343400"/>
          </a:xfrm>
        </p:spPr>
        <p:txBody>
          <a:bodyPr>
            <a:noAutofit/>
          </a:bodyPr>
          <a:lstStyle/>
          <a:p>
            <a:r>
              <a:rPr lang="bg-BG" altLang="bg-BG" sz="2100" b="1" dirty="0" smtClean="0"/>
              <a:t>Алан Тюринг </a:t>
            </a:r>
            <a:r>
              <a:rPr lang="ru-RU" sz="2100" dirty="0" smtClean="0"/>
              <a:t>британски</a:t>
            </a:r>
            <a:r>
              <a:rPr lang="ru-RU" sz="2100" dirty="0"/>
              <a:t> </a:t>
            </a:r>
            <a:r>
              <a:rPr lang="ru-RU" sz="2100" dirty="0" smtClean="0"/>
              <a:t>математик, логик, криптоаналитик</a:t>
            </a:r>
            <a:r>
              <a:rPr lang="ru-RU" sz="2100" dirty="0"/>
              <a:t>, информатик и </a:t>
            </a:r>
            <a:r>
              <a:rPr lang="ru-RU" sz="2100" dirty="0" smtClean="0"/>
              <a:t>философ.</a:t>
            </a:r>
          </a:p>
          <a:p>
            <a:r>
              <a:rPr lang="ru-RU" sz="2100" dirty="0" smtClean="0"/>
              <a:t>Смята се за </a:t>
            </a:r>
            <a:r>
              <a:rPr lang="ru-RU" sz="2100" dirty="0"/>
              <a:t>баща на теоретичната </a:t>
            </a:r>
            <a:r>
              <a:rPr lang="ru-RU" sz="2100" dirty="0" smtClean="0"/>
              <a:t>инфор-матика</a:t>
            </a:r>
            <a:r>
              <a:rPr lang="ru-RU" sz="2100" dirty="0"/>
              <a:t> и теорията на </a:t>
            </a:r>
            <a:r>
              <a:rPr lang="ru-RU" sz="2100" u="sng" dirty="0"/>
              <a:t>изкуствения </a:t>
            </a:r>
            <a:r>
              <a:rPr lang="ru-RU" sz="2100" u="sng" dirty="0" smtClean="0"/>
              <a:t>интелект</a:t>
            </a:r>
            <a:endParaRPr lang="bg-BG" altLang="bg-BG" sz="2100" dirty="0"/>
          </a:p>
          <a:p>
            <a:r>
              <a:rPr lang="ru-RU" sz="2100" dirty="0" smtClean="0"/>
              <a:t>Машината </a:t>
            </a:r>
            <a:r>
              <a:rPr lang="ru-RU" sz="2100" dirty="0"/>
              <a:t>на Тюринг е абстрактен модел на компютър с общо </a:t>
            </a:r>
            <a:r>
              <a:rPr lang="ru-RU" sz="2100" dirty="0" smtClean="0"/>
              <a:t>предназначение</a:t>
            </a:r>
          </a:p>
          <a:p>
            <a:r>
              <a:rPr lang="ru-RU" sz="2100" dirty="0"/>
              <a:t>По време на Втората световна </a:t>
            </a:r>
            <a:r>
              <a:rPr lang="ru-RU" sz="2100" dirty="0" smtClean="0"/>
              <a:t>война Тюринг </a:t>
            </a:r>
            <a:r>
              <a:rPr lang="ru-RU" sz="2100" dirty="0"/>
              <a:t>работи </a:t>
            </a:r>
            <a:r>
              <a:rPr lang="ru-RU" sz="2100" dirty="0" smtClean="0"/>
              <a:t>в британския </a:t>
            </a:r>
            <a:r>
              <a:rPr lang="ru-RU" sz="2100" dirty="0"/>
              <a:t>център за </a:t>
            </a:r>
            <a:r>
              <a:rPr lang="ru-RU" sz="2100" dirty="0" smtClean="0"/>
              <a:t>криптоанализ, чиято </a:t>
            </a:r>
            <a:r>
              <a:rPr lang="ru-RU" sz="2100" dirty="0"/>
              <a:t>задача е разбиване на шифрите</a:t>
            </a:r>
            <a:r>
              <a:rPr lang="ru-RU" sz="2100" dirty="0" smtClean="0"/>
              <a:t>,  полз-вани </a:t>
            </a:r>
            <a:r>
              <a:rPr lang="ru-RU" sz="2100" dirty="0"/>
              <a:t>от германските военноморски </a:t>
            </a:r>
            <a:r>
              <a:rPr lang="ru-RU" sz="2100" dirty="0" smtClean="0"/>
              <a:t>сили</a:t>
            </a:r>
          </a:p>
          <a:p>
            <a:r>
              <a:rPr lang="ru-RU" sz="2100" dirty="0" smtClean="0"/>
              <a:t>Прави </a:t>
            </a:r>
            <a:r>
              <a:rPr lang="ru-RU" sz="2100" dirty="0"/>
              <a:t>подобрения на използваната за целта изчислителна електромеханична машина „</a:t>
            </a:r>
            <a:r>
              <a:rPr lang="ru-RU" sz="2100" i="1" dirty="0"/>
              <a:t>Бомба</a:t>
            </a:r>
            <a:r>
              <a:rPr lang="ru-RU" sz="2100" dirty="0"/>
              <a:t>", което прави възможно </a:t>
            </a:r>
            <a:r>
              <a:rPr lang="ru-RU" sz="2100" dirty="0" smtClean="0"/>
              <a:t>дешифри-рането </a:t>
            </a:r>
            <a:r>
              <a:rPr lang="ru-RU" sz="2100" dirty="0"/>
              <a:t>на кодовете на „Енигма“.</a:t>
            </a:r>
            <a:endParaRPr lang="bg-BG" altLang="bg-BG" sz="21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2"/>
            <a:ext cx="2004798" cy="251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" y="4343400"/>
            <a:ext cx="3331356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955511"/>
            <a:ext cx="5105400" cy="44452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altLang="bg-BG" sz="2200" b="1" dirty="0" smtClean="0">
                <a:solidFill>
                  <a:schemeClr val="tx2"/>
                </a:solidFill>
                <a:latin typeface="+mj-lt"/>
              </a:rPr>
              <a:t>През 1939 г. Джон </a:t>
            </a:r>
            <a:r>
              <a:rPr lang="bg-BG" altLang="bg-BG" sz="2200" b="1" dirty="0">
                <a:solidFill>
                  <a:schemeClr val="tx2"/>
                </a:solidFill>
                <a:latin typeface="+mj-lt"/>
              </a:rPr>
              <a:t>Атанасов</a:t>
            </a:r>
            <a:r>
              <a:rPr lang="bg-BG" altLang="bg-BG" sz="2200" dirty="0">
                <a:solidFill>
                  <a:schemeClr val="tx2"/>
                </a:solidFill>
                <a:latin typeface="+mj-lt"/>
              </a:rPr>
              <a:t> и </a:t>
            </a:r>
            <a:r>
              <a:rPr lang="bg-BG" altLang="bg-BG" sz="2200" b="1" dirty="0" smtClean="0">
                <a:solidFill>
                  <a:schemeClr val="tx2"/>
                </a:solidFill>
                <a:latin typeface="+mj-lt"/>
              </a:rPr>
              <a:t>Кли-фърд Бери </a:t>
            </a:r>
            <a:r>
              <a:rPr lang="bg-BG" altLang="bg-BG" sz="2200" dirty="0" smtClean="0">
                <a:solidFill>
                  <a:schemeClr val="tx2"/>
                </a:solidFill>
                <a:latin typeface="+mj-lt"/>
              </a:rPr>
              <a:t>започват работа </a:t>
            </a:r>
            <a:r>
              <a:rPr lang="bg-BG" altLang="bg-BG" sz="22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bg-BG" altLang="bg-BG" sz="2200" dirty="0" smtClean="0">
                <a:solidFill>
                  <a:schemeClr val="tx2"/>
                </a:solidFill>
                <a:latin typeface="+mj-lt"/>
              </a:rPr>
              <a:t>по </a:t>
            </a:r>
            <a:r>
              <a:rPr lang="bg-BG" altLang="bg-BG" sz="2200" dirty="0" smtClean="0">
                <a:solidFill>
                  <a:schemeClr val="tx2"/>
                </a:solidFill>
              </a:rPr>
              <a:t>маши-на, способна автоматично да решава </a:t>
            </a:r>
            <a:r>
              <a:rPr lang="bg-BG" altLang="bg-BG" sz="2200" dirty="0">
                <a:solidFill>
                  <a:schemeClr val="tx2"/>
                </a:solidFill>
              </a:rPr>
              <a:t>система </a:t>
            </a:r>
            <a:r>
              <a:rPr lang="bg-BG" altLang="bg-BG" sz="2200" dirty="0" smtClean="0">
                <a:solidFill>
                  <a:schemeClr val="tx2"/>
                </a:solidFill>
              </a:rPr>
              <a:t>от 29 линейни уравнения</a:t>
            </a:r>
            <a:r>
              <a:rPr lang="en-US" altLang="bg-BG" sz="2200" dirty="0" smtClean="0">
                <a:solidFill>
                  <a:schemeClr val="tx2"/>
                </a:solidFill>
              </a:rPr>
              <a:t> </a:t>
            </a:r>
            <a:r>
              <a:rPr lang="bg-BG" altLang="bg-BG" sz="2200" dirty="0" smtClean="0">
                <a:solidFill>
                  <a:schemeClr val="tx2"/>
                </a:solidFill>
              </a:rPr>
              <a:t>с 29 </a:t>
            </a:r>
            <a:r>
              <a:rPr lang="bg-BG" altLang="bg-BG" sz="2200" dirty="0">
                <a:solidFill>
                  <a:schemeClr val="tx2"/>
                </a:solidFill>
              </a:rPr>
              <a:t>неизвестни </a:t>
            </a:r>
            <a:endParaRPr lang="bg-BG" altLang="bg-BG" sz="22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bg-BG" altLang="bg-BG" sz="2200" dirty="0" smtClean="0">
                <a:solidFill>
                  <a:srgbClr val="464646"/>
                </a:solidFill>
                <a:latin typeface="+mj-lt"/>
              </a:rPr>
              <a:t>През 1942г. е готов първият вариант на машината, н</a:t>
            </a:r>
            <a:r>
              <a:rPr lang="en-US" altLang="bg-BG" sz="2200" dirty="0" smtClean="0">
                <a:solidFill>
                  <a:srgbClr val="464646"/>
                </a:solidFill>
                <a:latin typeface="+mj-lt"/>
              </a:rPr>
              <a:t>a</a:t>
            </a:r>
            <a:r>
              <a:rPr lang="bg-BG" altLang="bg-BG" sz="2200" dirty="0" smtClean="0">
                <a:solidFill>
                  <a:srgbClr val="464646"/>
                </a:solidFill>
                <a:latin typeface="+mj-lt"/>
              </a:rPr>
              <a:t>речена </a:t>
            </a:r>
            <a:r>
              <a:rPr lang="bg-BG" altLang="bg-BG" sz="2200" b="1" dirty="0" smtClean="0">
                <a:solidFill>
                  <a:srgbClr val="464646"/>
                </a:solidFill>
                <a:latin typeface="+mj-lt"/>
              </a:rPr>
              <a:t>ABC</a:t>
            </a:r>
            <a:r>
              <a:rPr lang="bg-BG" altLang="bg-BG" sz="2200" dirty="0" smtClean="0">
                <a:solidFill>
                  <a:srgbClr val="464646"/>
                </a:solidFill>
                <a:latin typeface="+mj-lt"/>
              </a:rPr>
              <a:t> </a:t>
            </a:r>
            <a:r>
              <a:rPr lang="bg-BG" altLang="bg-BG" sz="2200" dirty="0">
                <a:solidFill>
                  <a:srgbClr val="464646"/>
                </a:solidFill>
                <a:latin typeface="+mj-lt"/>
              </a:rPr>
              <a:t>(</a:t>
            </a:r>
            <a:r>
              <a:rPr lang="bg-BG" altLang="bg-BG" sz="2200" b="1" dirty="0" smtClean="0">
                <a:solidFill>
                  <a:srgbClr val="464646"/>
                </a:solidFill>
                <a:latin typeface="+mj-lt"/>
              </a:rPr>
              <a:t>Атана-сов </a:t>
            </a:r>
            <a:r>
              <a:rPr lang="bg-BG" altLang="bg-BG" sz="2200" b="1" dirty="0">
                <a:solidFill>
                  <a:srgbClr val="464646"/>
                </a:solidFill>
                <a:latin typeface="+mj-lt"/>
              </a:rPr>
              <a:t>Бери Компютър</a:t>
            </a:r>
            <a:r>
              <a:rPr lang="bg-BG" altLang="bg-BG" sz="2200" dirty="0" smtClean="0">
                <a:solidFill>
                  <a:srgbClr val="464646"/>
                </a:solidFill>
                <a:latin typeface="+mj-lt"/>
              </a:rPr>
              <a:t>), която </a:t>
            </a:r>
            <a:r>
              <a:rPr lang="ru-RU" sz="2200" dirty="0" smtClean="0">
                <a:solidFill>
                  <a:srgbClr val="464646"/>
                </a:solidFill>
              </a:rPr>
              <a:t>е</a:t>
            </a:r>
            <a:r>
              <a:rPr lang="ru-RU" sz="2200" dirty="0">
                <a:solidFill>
                  <a:srgbClr val="464646"/>
                </a:solidFill>
              </a:rPr>
              <a:t> </a:t>
            </a:r>
            <a:r>
              <a:rPr lang="ru-RU" sz="2200" dirty="0" smtClean="0">
                <a:solidFill>
                  <a:srgbClr val="464646"/>
                </a:solidFill>
              </a:rPr>
              <a:t>с изця-ло </a:t>
            </a:r>
            <a:r>
              <a:rPr lang="ru-RU" sz="2200" dirty="0">
                <a:solidFill>
                  <a:srgbClr val="464646"/>
                </a:solidFill>
              </a:rPr>
              <a:t>електронна конструкция, </a:t>
            </a:r>
            <a:r>
              <a:rPr lang="ru-RU" sz="2200" dirty="0" smtClean="0">
                <a:solidFill>
                  <a:srgbClr val="464646"/>
                </a:solidFill>
              </a:rPr>
              <a:t>съхраня-ваща </a:t>
            </a:r>
            <a:r>
              <a:rPr lang="ru-RU" sz="2200" dirty="0">
                <a:solidFill>
                  <a:srgbClr val="464646"/>
                </a:solidFill>
              </a:rPr>
              <a:t>вътрешно числовите данни в двоична бройна </a:t>
            </a:r>
            <a:r>
              <a:rPr lang="ru-RU" sz="2200" dirty="0" smtClean="0">
                <a:solidFill>
                  <a:srgbClr val="464646"/>
                </a:solidFill>
              </a:rPr>
              <a:t>система</a:t>
            </a:r>
            <a:endParaRPr lang="bg-BG" altLang="bg-BG" sz="2200" dirty="0">
              <a:solidFill>
                <a:srgbClr val="464646"/>
              </a:solidFill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81400" y="304800"/>
            <a:ext cx="5952981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4.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Електронен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/>
              <a:t>1939г. – до днес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0"/>
          <a:stretch/>
        </p:blipFill>
        <p:spPr bwMode="auto">
          <a:xfrm>
            <a:off x="303644" y="967804"/>
            <a:ext cx="1675245" cy="21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731201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53643" r="10443"/>
          <a:stretch/>
        </p:blipFill>
        <p:spPr bwMode="auto">
          <a:xfrm>
            <a:off x="2206190" y="946006"/>
            <a:ext cx="1533237" cy="21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1" y="1524000"/>
            <a:ext cx="5911577" cy="2054225"/>
          </a:xfrm>
        </p:spPr>
        <p:txBody>
          <a:bodyPr>
            <a:noAutofit/>
          </a:bodyPr>
          <a:lstStyle/>
          <a:p>
            <a:r>
              <a:rPr lang="bg-BG" altLang="bg-BG" sz="2200" b="1" dirty="0" smtClean="0"/>
              <a:t>През периода 1943-1945г. Джон </a:t>
            </a:r>
            <a:r>
              <a:rPr lang="bg-BG" altLang="bg-BG" sz="2200" b="1" dirty="0"/>
              <a:t>Моучли</a:t>
            </a:r>
            <a:r>
              <a:rPr lang="bg-BG" altLang="bg-BG" sz="2200" dirty="0"/>
              <a:t> и </a:t>
            </a:r>
            <a:r>
              <a:rPr lang="bg-BG" altLang="bg-BG" sz="2200" b="1" dirty="0"/>
              <a:t>Джон Екерт </a:t>
            </a:r>
            <a:r>
              <a:rPr lang="bg-BG" altLang="bg-BG" sz="2200" dirty="0"/>
              <a:t>проектират и създават </a:t>
            </a:r>
            <a:r>
              <a:rPr lang="bg-BG" altLang="bg-BG" sz="2200" dirty="0" smtClean="0"/>
              <a:t>качестве</a:t>
            </a:r>
            <a:r>
              <a:rPr lang="en-US" altLang="bg-BG" sz="2200" dirty="0" smtClean="0"/>
              <a:t>-</a:t>
            </a:r>
            <a:r>
              <a:rPr lang="bg-BG" altLang="bg-BG" sz="2200" dirty="0" smtClean="0"/>
              <a:t>но </a:t>
            </a:r>
            <a:r>
              <a:rPr lang="bg-BG" altLang="bg-BG" sz="2200" dirty="0"/>
              <a:t>нова електронна изчислителна машина - </a:t>
            </a:r>
            <a:r>
              <a:rPr lang="bg-BG" altLang="bg-BG" sz="2200" b="1" dirty="0"/>
              <a:t>ENIAC</a:t>
            </a:r>
            <a:r>
              <a:rPr lang="bg-BG" altLang="bg-BG" sz="2200" dirty="0"/>
              <a:t> </a:t>
            </a:r>
            <a:r>
              <a:rPr lang="bg-BG" altLang="bg-BG" sz="2200" dirty="0" smtClean="0"/>
              <a:t>(</a:t>
            </a:r>
            <a:r>
              <a:rPr lang="bg-BG" altLang="bg-BG" sz="2200" dirty="0"/>
              <a:t>Electronics Numerical Integrator and Computer) </a:t>
            </a:r>
            <a:endParaRPr lang="bg-BG" altLang="bg-BG" sz="2200" dirty="0" smtClean="0"/>
          </a:p>
          <a:p>
            <a:r>
              <a:rPr lang="bg-BG" sz="2200" dirty="0"/>
              <a:t>Така нареченият компютър се е състоял от 18 000 вакуумни лампи и повече от 80 000 други компоненти, за които били нужни 150kW ел. енергия. Тегло - над 30 тона! Компютърът се справял с 300 операции в секунда. Въвеждането на програмите се осъществявало със специални </a:t>
            </a:r>
            <a:r>
              <a:rPr lang="bg-BG" sz="2200" dirty="0" smtClean="0"/>
              <a:t>превключва</a:t>
            </a:r>
            <a:r>
              <a:rPr lang="en-US" sz="2200" dirty="0" smtClean="0"/>
              <a:t>-</a:t>
            </a:r>
            <a:r>
              <a:rPr lang="bg-BG" sz="2200" dirty="0" smtClean="0"/>
              <a:t>тели </a:t>
            </a:r>
            <a:r>
              <a:rPr lang="bg-BG" sz="2200" dirty="0"/>
              <a:t>и отнемало около седмица</a:t>
            </a:r>
            <a:endParaRPr lang="bg-BG" altLang="bg-BG" sz="2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228600"/>
            <a:ext cx="6385767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4.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Електронен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/>
              <a:t>1939г. – до днес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  <p:pic>
        <p:nvPicPr>
          <p:cNvPr id="19458" name="Picture 2" descr="Резултат с изображение за Джон Моучли и Джон Еке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2086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Свързано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33379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7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93837" y="244764"/>
            <a:ext cx="5197763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4.</a:t>
            </a:r>
            <a:r>
              <a:rPr lang="bg-BG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Електронен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/>
              <a:t>1939г. – до днес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3721641" y="1600200"/>
            <a:ext cx="5269958" cy="2014367"/>
          </a:xfrm>
        </p:spPr>
        <p:txBody>
          <a:bodyPr>
            <a:noAutofit/>
          </a:bodyPr>
          <a:lstStyle/>
          <a:p>
            <a:r>
              <a:rPr lang="bg-BG" sz="2200" dirty="0" smtClean="0"/>
              <a:t>През </a:t>
            </a:r>
            <a:r>
              <a:rPr lang="bg-BG" sz="2200" b="1" dirty="0"/>
              <a:t>1946</a:t>
            </a:r>
            <a:r>
              <a:rPr lang="bg-BG" sz="2200" dirty="0"/>
              <a:t> г. </a:t>
            </a:r>
            <a:r>
              <a:rPr lang="bg-BG" sz="2200" b="1" dirty="0"/>
              <a:t>Джон Фон Нойман</a:t>
            </a:r>
            <a:r>
              <a:rPr lang="bg-BG" sz="2200" dirty="0"/>
              <a:t> </a:t>
            </a:r>
            <a:r>
              <a:rPr lang="bg-BG" sz="2200" dirty="0" smtClean="0"/>
              <a:t>се присъеди-нява към екипа на Екерт и Моучли, които работят върху проект </a:t>
            </a:r>
            <a:r>
              <a:rPr lang="bg-BG" sz="2200" dirty="0"/>
              <a:t>за изграждане на </a:t>
            </a:r>
            <a:r>
              <a:rPr lang="bg-BG" sz="2200" dirty="0" smtClean="0"/>
              <a:t>автоматична изчисли-телна </a:t>
            </a:r>
            <a:r>
              <a:rPr lang="bg-BG" sz="2200" dirty="0"/>
              <a:t>машина </a:t>
            </a:r>
            <a:r>
              <a:rPr lang="bg-BG" sz="2200" dirty="0" smtClean="0"/>
              <a:t>наречена </a:t>
            </a:r>
            <a:r>
              <a:rPr lang="bg-BG" sz="2200" b="1" dirty="0"/>
              <a:t>EDVAC</a:t>
            </a:r>
            <a:r>
              <a:rPr lang="bg-BG" sz="2200" dirty="0"/>
              <a:t>. </a:t>
            </a:r>
            <a:endParaRPr lang="bg-BG" sz="2200" dirty="0" smtClean="0"/>
          </a:p>
        </p:txBody>
      </p:sp>
      <p:pic>
        <p:nvPicPr>
          <p:cNvPr id="6" name="Picture 2" descr="https://sites.google.com/site/etapipc/_/rsrc/1366354374482/elektronen-etap/edsac.jpg?height=294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5" y="3994411"/>
            <a:ext cx="33175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21641" y="4019062"/>
            <a:ext cx="5445450" cy="205422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200" dirty="0" smtClean="0"/>
              <a:t>През </a:t>
            </a:r>
            <a:r>
              <a:rPr lang="ru-RU" sz="2200" b="1" dirty="0" smtClean="0"/>
              <a:t>1952 г. EDVAC</a:t>
            </a:r>
            <a:r>
              <a:rPr lang="ru-RU" sz="2200" dirty="0" smtClean="0"/>
              <a:t> (</a:t>
            </a:r>
            <a:r>
              <a:rPr lang="en-US" sz="2200" b="1" dirty="0" smtClean="0"/>
              <a:t>E</a:t>
            </a:r>
            <a:r>
              <a:rPr lang="en-US" sz="2200" dirty="0" smtClean="0"/>
              <a:t>lectronic </a:t>
            </a:r>
            <a:r>
              <a:rPr lang="en-US" sz="2200" b="1" dirty="0" smtClean="0"/>
              <a:t>D</a:t>
            </a:r>
            <a:r>
              <a:rPr lang="en-US" sz="2200" dirty="0" smtClean="0"/>
              <a:t>iscrete</a:t>
            </a:r>
            <a:r>
              <a:rPr lang="bg-BG" sz="2200" dirty="0" smtClean="0"/>
              <a:t> </a:t>
            </a:r>
            <a:r>
              <a:rPr lang="en-US" sz="2200" b="1" dirty="0" smtClean="0"/>
              <a:t>V</a:t>
            </a:r>
            <a:r>
              <a:rPr lang="en-US" sz="2200" dirty="0" smtClean="0"/>
              <a:t>ariable </a:t>
            </a:r>
            <a:r>
              <a:rPr lang="en-US" sz="2200" b="1" dirty="0" smtClean="0"/>
              <a:t>A</a:t>
            </a:r>
            <a:r>
              <a:rPr lang="en-US" sz="2200" dirty="0" smtClean="0"/>
              <a:t>utomatic </a:t>
            </a:r>
            <a:r>
              <a:rPr lang="en-US" sz="2200" b="1" dirty="0" smtClean="0"/>
              <a:t>C</a:t>
            </a:r>
            <a:r>
              <a:rPr lang="en-US" sz="2200" dirty="0" smtClean="0"/>
              <a:t>omputer</a:t>
            </a:r>
            <a:r>
              <a:rPr lang="ru-RU" sz="2200" dirty="0" smtClean="0"/>
              <a:t>) влиза в редовна експлоатация, но първи компю-тър, запомнящ програмата си в паметта, е </a:t>
            </a:r>
            <a:r>
              <a:rPr lang="ru-RU" sz="2200" b="1" dirty="0" smtClean="0"/>
              <a:t>EDSAC </a:t>
            </a:r>
            <a:r>
              <a:rPr lang="ru-RU" sz="2200" dirty="0" smtClean="0"/>
              <a:t>(</a:t>
            </a:r>
            <a:r>
              <a:rPr lang="en-US" sz="2200" dirty="0" smtClean="0"/>
              <a:t>Electronic delay storage </a:t>
            </a:r>
            <a:r>
              <a:rPr lang="en-US" sz="2200" dirty="0" err="1" smtClean="0"/>
              <a:t>automa</a:t>
            </a:r>
            <a:r>
              <a:rPr lang="bg-BG" sz="2200" dirty="0" smtClean="0"/>
              <a:t>-</a:t>
            </a:r>
            <a:r>
              <a:rPr lang="en-US" sz="2200" dirty="0" smtClean="0"/>
              <a:t>tic calculator</a:t>
            </a:r>
            <a:r>
              <a:rPr lang="ru-RU" sz="2200" dirty="0" smtClean="0"/>
              <a:t>). Той е завършен през </a:t>
            </a:r>
            <a:r>
              <a:rPr lang="ru-RU" sz="2200" b="1" dirty="0" smtClean="0"/>
              <a:t>1949 г.</a:t>
            </a:r>
            <a:r>
              <a:rPr lang="ru-RU" sz="2200" dirty="0" smtClean="0"/>
              <a:t> във Великобритания.</a:t>
            </a:r>
          </a:p>
          <a:p>
            <a:pPr marL="109728" indent="0">
              <a:buFont typeface="Wingdings 3"/>
              <a:buNone/>
            </a:pPr>
            <a:endParaRPr lang="bg-BG" altLang="bg-BG" sz="2400" dirty="0"/>
          </a:p>
        </p:txBody>
      </p:sp>
      <p:pic>
        <p:nvPicPr>
          <p:cNvPr id="8" name="Picture 2" descr="Свързано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3510"/>
          <a:stretch/>
        </p:blipFill>
        <p:spPr bwMode="auto">
          <a:xfrm>
            <a:off x="244457" y="914400"/>
            <a:ext cx="3276600" cy="26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7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50100" y="685800"/>
            <a:ext cx="77724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altLang="bg-BG" sz="3400" dirty="0" smtClean="0"/>
              <a:t>Етапи </a:t>
            </a:r>
            <a:r>
              <a:rPr lang="bg-BG" altLang="bg-BG" sz="3400" dirty="0" smtClean="0"/>
              <a:t>в развитието на компютърната техника (линия на времето)</a:t>
            </a:r>
            <a:endParaRPr lang="bg-BG" altLang="bg-BG" sz="3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0729" y="1600200"/>
            <a:ext cx="8674671" cy="4064000"/>
            <a:chOff x="240729" y="2362200"/>
            <a:chExt cx="8674671" cy="4064000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2362200"/>
              <a:ext cx="8610600" cy="4064000"/>
              <a:chOff x="304800" y="2362200"/>
              <a:chExt cx="8610600" cy="4064000"/>
            </a:xfrm>
          </p:grpSpPr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251540346"/>
                  </p:ext>
                </p:extLst>
              </p:nvPr>
            </p:nvGraphicFramePr>
            <p:xfrm>
              <a:off x="304800" y="2362200"/>
              <a:ext cx="86106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4" name="Group 3"/>
              <p:cNvGrpSpPr/>
              <p:nvPr/>
            </p:nvGrpSpPr>
            <p:grpSpPr>
              <a:xfrm>
                <a:off x="2745093" y="5010835"/>
                <a:ext cx="6170307" cy="447930"/>
                <a:chOff x="2745093" y="5010835"/>
                <a:chExt cx="6170307" cy="447930"/>
              </a:xfrm>
            </p:grpSpPr>
            <p:sp>
              <p:nvSpPr>
                <p:cNvPr id="6" name="Rectangle 3"/>
                <p:cNvSpPr txBox="1">
                  <a:spLocks noChangeArrowheads="1"/>
                </p:cNvSpPr>
                <p:nvPr/>
              </p:nvSpPr>
              <p:spPr>
                <a:xfrm>
                  <a:off x="4547844" y="5034851"/>
                  <a:ext cx="1776755" cy="381000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>
                  <a:lvl1pPr marL="365760" indent="-256032" algn="l" rtl="0" eaLnBrk="1" latinLnBrk="0" hangingPunct="1">
                    <a:spcBef>
                      <a:spcPts val="4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68000"/>
                    <a:buFont typeface="Wingdings 3"/>
                    <a:buChar char=""/>
                    <a:defRPr kumimoji="0" sz="27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21792" indent="-228600" algn="l" rtl="0" eaLnBrk="1" latinLnBrk="0" hangingPunct="1">
                    <a:spcBef>
                      <a:spcPts val="324"/>
                    </a:spcBef>
                    <a:buClr>
                      <a:schemeClr val="accent1"/>
                    </a:buClr>
                    <a:buFont typeface="Verdana"/>
                    <a:buChar char="◦"/>
                    <a:defRPr kumimoji="0" sz="2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9536" indent="-228600" algn="l" rtl="0" eaLnBrk="1" latinLnBrk="0" hangingPunct="1">
                    <a:spcBef>
                      <a:spcPts val="350"/>
                    </a:spcBef>
                    <a:buClr>
                      <a:schemeClr val="accent2"/>
                    </a:buClr>
                    <a:buSzPct val="100000"/>
                    <a:buFont typeface="Wingdings 2"/>
                    <a:buChar char=""/>
                    <a:defRPr kumimoji="0"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43000" indent="-228600" algn="l" rtl="0" eaLnBrk="1" latinLnBrk="0" hangingPunct="1">
                    <a:spcBef>
                      <a:spcPts val="350"/>
                    </a:spcBef>
                    <a:buClr>
                      <a:schemeClr val="accent2"/>
                    </a:buClr>
                    <a:buFont typeface="Wingdings 2"/>
                    <a:buChar char=""/>
                    <a:defRPr kumimoji="0"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-228600" algn="l" rtl="0" eaLnBrk="1" latinLnBrk="0" hangingPunct="1">
                    <a:spcBef>
                      <a:spcPts val="350"/>
                    </a:spcBef>
                    <a:buClr>
                      <a:schemeClr val="accent2"/>
                    </a:buClr>
                    <a:buFont typeface="Wingdings 2"/>
                    <a:buChar char="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600200" indent="-228600" algn="l" rtl="0" eaLnBrk="1" latinLnBrk="0" hangingPunct="1">
                    <a:spcBef>
                      <a:spcPts val="350"/>
                    </a:spcBef>
                    <a:buClr>
                      <a:schemeClr val="accent3"/>
                    </a:buClr>
                    <a:buFont typeface="Wingdings 2"/>
                    <a:buChar char=""/>
                    <a:defRPr kumimoji="0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800" indent="-228600" algn="l" rtl="0" eaLnBrk="1" latinLnBrk="0" hangingPunct="1">
                    <a:spcBef>
                      <a:spcPts val="350"/>
                    </a:spcBef>
                    <a:buClr>
                      <a:schemeClr val="accent3"/>
                    </a:buClr>
                    <a:buFont typeface="Wingdings 2"/>
                    <a:buChar char=""/>
                    <a:defRPr kumimoji="0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057400" indent="-228600" algn="l" rtl="0" eaLnBrk="1" latinLnBrk="0" hangingPunct="1">
                    <a:spcBef>
                      <a:spcPts val="350"/>
                    </a:spcBef>
                    <a:buClr>
                      <a:schemeClr val="accent3"/>
                    </a:buClr>
                    <a:buFont typeface="Wingdings 2"/>
                    <a:buChar char=""/>
                    <a:defRPr kumimoji="0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286000" indent="-228600" algn="l" rtl="0" eaLnBrk="1" latinLnBrk="0" hangingPunct="1">
                    <a:spcBef>
                      <a:spcPts val="350"/>
                    </a:spcBef>
                    <a:buClr>
                      <a:schemeClr val="accent3"/>
                    </a:buClr>
                    <a:buFont typeface="Wingdings 2"/>
                    <a:buChar char=""/>
                    <a:defRPr kumimoji="0" sz="16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  <a:extLst/>
                </a:lstStyle>
                <a:p>
                  <a:pPr marL="109728" indent="0" algn="ctr">
                    <a:buNone/>
                  </a:pPr>
                  <a:r>
                    <a:rPr lang="bg-BG" altLang="bg-BG" sz="1500" b="1" dirty="0" smtClean="0"/>
                    <a:t>1897 - 1938 г.</a:t>
                  </a:r>
                  <a:endParaRPr lang="bg-BG" altLang="bg-BG" sz="1500" b="1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745093" y="5010835"/>
                  <a:ext cx="1608134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bg-BG" altLang="bg-BG" sz="1500" b="1" dirty="0" smtClean="0">
                      <a:latin typeface="+mn-lt"/>
                    </a:rPr>
                    <a:t>1623 - 1894 </a:t>
                  </a:r>
                  <a:r>
                    <a:rPr lang="bg-BG" altLang="bg-BG" sz="1500" b="1" dirty="0">
                      <a:latin typeface="+mn-lt"/>
                    </a:rPr>
                    <a:t>г.</a:t>
                  </a:r>
                </a:p>
              </p:txBody>
            </p:sp>
            <p:sp>
              <p:nvSpPr>
                <p:cNvPr id="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6979034" y="5062684"/>
                  <a:ext cx="1936366" cy="3960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ctr" rtl="0"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None/>
                    <a:defRPr kumimoji="1"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r>
                    <a:rPr lang="bg-BG" altLang="bg-BG" sz="1500" b="1" dirty="0"/>
                    <a:t>о</a:t>
                  </a:r>
                  <a:r>
                    <a:rPr lang="bg-BG" altLang="bg-BG" sz="1500" b="1" dirty="0" smtClean="0"/>
                    <a:t>т 1939 г. до днес</a:t>
                  </a:r>
                  <a:endParaRPr lang="bg-BG" altLang="bg-BG" sz="1500" b="1" dirty="0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240729" y="5001652"/>
              <a:ext cx="219348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g-BG" altLang="bg-BG" sz="1500" b="1" dirty="0">
                  <a:latin typeface="+mn-lt"/>
                </a:rPr>
                <a:t>о</a:t>
              </a:r>
              <a:r>
                <a:rPr lang="bg-BG" altLang="bg-BG" sz="1500" b="1" dirty="0" smtClean="0">
                  <a:latin typeface="+mn-lt"/>
                </a:rPr>
                <a:t>т древността до 1623 г.</a:t>
              </a:r>
              <a:endParaRPr lang="bg-BG" altLang="bg-BG" sz="15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8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ites.google.com/site/etapipc/_/rsrc/1366354374482/elektronen-etap/edsac.jpg?height=294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3175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8982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4.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Електронен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/>
              <a:t>1939г. – до днес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698550" y="1949423"/>
            <a:ext cx="5445450" cy="2054225"/>
          </a:xfrm>
        </p:spPr>
        <p:txBody>
          <a:bodyPr>
            <a:noAutofit/>
          </a:bodyPr>
          <a:lstStyle/>
          <a:p>
            <a:r>
              <a:rPr lang="bg-BG" altLang="bg-BG" sz="2200" b="1" dirty="0"/>
              <a:t>Джон Моукли</a:t>
            </a:r>
            <a:r>
              <a:rPr lang="bg-BG" altLang="bg-BG" sz="2200" dirty="0"/>
              <a:t>, </a:t>
            </a:r>
            <a:r>
              <a:rPr lang="bg-BG" altLang="bg-BG" sz="2200" b="1" dirty="0"/>
              <a:t>Преспър Екерт</a:t>
            </a:r>
            <a:r>
              <a:rPr lang="bg-BG" altLang="bg-BG" sz="2200" dirty="0"/>
              <a:t> и </a:t>
            </a:r>
            <a:r>
              <a:rPr lang="bg-BG" altLang="bg-BG" sz="2200" b="1" dirty="0"/>
              <a:t>Джон Фон Нойман</a:t>
            </a:r>
            <a:r>
              <a:rPr lang="bg-BG" altLang="bg-BG" sz="2200" dirty="0"/>
              <a:t> завършват проекта за </a:t>
            </a:r>
            <a:r>
              <a:rPr lang="bg-BG" altLang="bg-BG" sz="2200" dirty="0" smtClean="0"/>
              <a:t>изграждане </a:t>
            </a:r>
            <a:r>
              <a:rPr lang="bg-BG" altLang="bg-BG" sz="2200" dirty="0"/>
              <a:t>на </a:t>
            </a:r>
            <a:r>
              <a:rPr lang="bg-BG" altLang="bg-BG" sz="2200" dirty="0" smtClean="0"/>
              <a:t>автоматична изчислител-на </a:t>
            </a:r>
            <a:r>
              <a:rPr lang="bg-BG" altLang="bg-BG" sz="2200" dirty="0"/>
              <a:t>машина и я наричат EDVAC </a:t>
            </a:r>
            <a:endParaRPr lang="bg-BG" altLang="bg-BG" sz="2200" dirty="0" smtClean="0"/>
          </a:p>
          <a:p>
            <a:r>
              <a:rPr lang="ru-RU" sz="2200" dirty="0" smtClean="0"/>
              <a:t>През </a:t>
            </a:r>
            <a:r>
              <a:rPr lang="ru-RU" sz="2200" b="1" dirty="0"/>
              <a:t>1952 г. EDVAC</a:t>
            </a:r>
            <a:r>
              <a:rPr lang="ru-RU" sz="2200" dirty="0"/>
              <a:t> </a:t>
            </a:r>
            <a:r>
              <a:rPr lang="ru-RU" sz="2200" dirty="0" smtClean="0"/>
              <a:t>(</a:t>
            </a:r>
            <a:r>
              <a:rPr lang="en-US" sz="2200" b="1" dirty="0"/>
              <a:t>E</a:t>
            </a:r>
            <a:r>
              <a:rPr lang="en-US" sz="2200" dirty="0"/>
              <a:t>lectronic </a:t>
            </a:r>
            <a:r>
              <a:rPr lang="en-US" sz="2200" b="1" dirty="0" smtClean="0"/>
              <a:t>D</a:t>
            </a:r>
            <a:r>
              <a:rPr lang="en-US" sz="2200" dirty="0" smtClean="0"/>
              <a:t>iscrete</a:t>
            </a:r>
            <a:r>
              <a:rPr lang="bg-BG" sz="2200" dirty="0" smtClean="0"/>
              <a:t> </a:t>
            </a:r>
            <a:r>
              <a:rPr lang="en-US" sz="2200" b="1" dirty="0" smtClean="0"/>
              <a:t>V</a:t>
            </a:r>
            <a:r>
              <a:rPr lang="en-US" sz="2200" dirty="0" smtClean="0"/>
              <a:t>ariable</a:t>
            </a:r>
            <a:r>
              <a:rPr lang="en-US" sz="2200" dirty="0"/>
              <a:t> </a:t>
            </a:r>
            <a:r>
              <a:rPr lang="en-US" sz="2200" b="1" dirty="0"/>
              <a:t>A</a:t>
            </a:r>
            <a:r>
              <a:rPr lang="en-US" sz="2200" dirty="0"/>
              <a:t>utomatic </a:t>
            </a:r>
            <a:r>
              <a:rPr lang="en-US" sz="2200" b="1" dirty="0"/>
              <a:t>C</a:t>
            </a:r>
            <a:r>
              <a:rPr lang="en-US" sz="2200" dirty="0"/>
              <a:t>omputer</a:t>
            </a:r>
            <a:r>
              <a:rPr lang="ru-RU" sz="2200" dirty="0" smtClean="0"/>
              <a:t>) влиза </a:t>
            </a:r>
            <a:r>
              <a:rPr lang="ru-RU" sz="2200" dirty="0"/>
              <a:t>в редовна експлоатация, но първи </a:t>
            </a:r>
            <a:r>
              <a:rPr lang="ru-RU" sz="2200" dirty="0" smtClean="0"/>
              <a:t>компю-тър</a:t>
            </a:r>
            <a:r>
              <a:rPr lang="ru-RU" sz="2200" dirty="0"/>
              <a:t>, запомнящ програмата си в паметта, е </a:t>
            </a:r>
            <a:r>
              <a:rPr lang="ru-RU" sz="2200" b="1" dirty="0" smtClean="0"/>
              <a:t>EDSAC </a:t>
            </a:r>
            <a:r>
              <a:rPr lang="ru-RU" sz="2200" dirty="0" smtClean="0"/>
              <a:t>(</a:t>
            </a:r>
            <a:r>
              <a:rPr lang="en-US" sz="2200" dirty="0"/>
              <a:t>Electronic delay storage </a:t>
            </a:r>
            <a:r>
              <a:rPr lang="en-US" sz="2200" dirty="0" err="1" smtClean="0"/>
              <a:t>automa</a:t>
            </a:r>
            <a:r>
              <a:rPr lang="bg-BG" sz="2200" dirty="0" smtClean="0"/>
              <a:t>-</a:t>
            </a:r>
            <a:r>
              <a:rPr lang="en-US" sz="2200" dirty="0" smtClean="0"/>
              <a:t>tic </a:t>
            </a:r>
            <a:r>
              <a:rPr lang="en-US" sz="2200" dirty="0"/>
              <a:t>calculator</a:t>
            </a:r>
            <a:r>
              <a:rPr lang="ru-RU" sz="2200" dirty="0" smtClean="0"/>
              <a:t>). </a:t>
            </a:r>
            <a:r>
              <a:rPr lang="ru-RU" sz="2200" dirty="0"/>
              <a:t>Той е завършен през </a:t>
            </a:r>
            <a:r>
              <a:rPr lang="ru-RU" sz="2200" b="1" dirty="0"/>
              <a:t>1949 г.</a:t>
            </a:r>
            <a:r>
              <a:rPr lang="ru-RU" sz="2200" dirty="0"/>
              <a:t> във Великобритания.</a:t>
            </a:r>
          </a:p>
          <a:p>
            <a:pPr marL="109728" indent="0">
              <a:buNone/>
            </a:pPr>
            <a:endParaRPr lang="bg-BG" altLang="bg-BG" sz="2400" dirty="0"/>
          </a:p>
        </p:txBody>
      </p:sp>
      <p:pic>
        <p:nvPicPr>
          <p:cNvPr id="9218" name="Picture 2" descr="Свързано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3510"/>
          <a:stretch/>
        </p:blipFill>
        <p:spPr bwMode="auto">
          <a:xfrm>
            <a:off x="228600" y="1371600"/>
            <a:ext cx="3276600" cy="26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7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8982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4.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Електронен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/>
              <a:t>1939г. – до днес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0" y="1600200"/>
            <a:ext cx="8991600" cy="19558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bg-BG" sz="2200" dirty="0" smtClean="0">
                <a:latin typeface="+mj-lt"/>
              </a:rPr>
              <a:t>През 1949г. Екерт и Моучли разработват  </a:t>
            </a:r>
            <a:r>
              <a:rPr lang="en-US" sz="2200" b="1" dirty="0" smtClean="0">
                <a:latin typeface="+mj-lt"/>
              </a:rPr>
              <a:t>UNIVAC</a:t>
            </a:r>
            <a:r>
              <a:rPr lang="en-US" sz="2200" dirty="0" smtClean="0">
                <a:latin typeface="+mj-lt"/>
              </a:rPr>
              <a:t> </a:t>
            </a:r>
            <a:r>
              <a:rPr lang="bg-BG" sz="2200" dirty="0" smtClean="0">
                <a:latin typeface="+mj-lt"/>
              </a:rPr>
              <a:t>(</a:t>
            </a:r>
            <a:r>
              <a:rPr lang="en-US" sz="2200" dirty="0" smtClean="0"/>
              <a:t>Universal</a:t>
            </a:r>
            <a:r>
              <a:rPr lang="bg-BG" sz="2200" dirty="0" smtClean="0"/>
              <a:t> </a:t>
            </a:r>
            <a:r>
              <a:rPr lang="en-US" sz="2200" dirty="0" smtClean="0"/>
              <a:t>Automatic </a:t>
            </a:r>
            <a:r>
              <a:rPr lang="en-US" sz="2200" dirty="0"/>
              <a:t>Computer</a:t>
            </a:r>
            <a:r>
              <a:rPr lang="bg-BG" sz="2200" dirty="0" smtClean="0">
                <a:latin typeface="+mj-lt"/>
              </a:rPr>
              <a:t>) за компанията „</a:t>
            </a:r>
            <a:r>
              <a:rPr lang="en-US" sz="2200" dirty="0" err="1" smtClean="0">
                <a:latin typeface="+mj-lt"/>
              </a:rPr>
              <a:t>Remigton</a:t>
            </a:r>
            <a:r>
              <a:rPr lang="en-US" sz="2200" dirty="0" smtClean="0">
                <a:latin typeface="+mj-lt"/>
              </a:rPr>
              <a:t> Rand</a:t>
            </a:r>
            <a:r>
              <a:rPr lang="bg-BG" sz="2200" dirty="0" smtClean="0">
                <a:latin typeface="+mj-lt"/>
              </a:rPr>
              <a:t>“</a:t>
            </a:r>
            <a:r>
              <a:rPr lang="en-US" sz="2200" dirty="0" smtClean="0">
                <a:latin typeface="+mj-lt"/>
              </a:rPr>
              <a:t>. </a:t>
            </a:r>
            <a:r>
              <a:rPr lang="bg-BG" sz="2200" dirty="0" smtClean="0">
                <a:latin typeface="+mj-lt"/>
              </a:rPr>
              <a:t>Това е първия търговски компютър. Цената е била $1 000 000. Продадени са 40 броя. </a:t>
            </a:r>
          </a:p>
          <a:p>
            <a:r>
              <a:rPr lang="bg-BG" sz="2200" dirty="0" smtClean="0">
                <a:latin typeface="+mj-lt"/>
              </a:rPr>
              <a:t>През 1952 г. по света има вече 100 компютъра. С помощта на </a:t>
            </a:r>
            <a:r>
              <a:rPr lang="en-US" sz="2200" dirty="0" smtClean="0">
                <a:latin typeface="+mj-lt"/>
              </a:rPr>
              <a:t>UNIVAK </a:t>
            </a:r>
            <a:r>
              <a:rPr lang="bg-BG" sz="2200" dirty="0" smtClean="0">
                <a:latin typeface="+mj-lt"/>
              </a:rPr>
              <a:t>предсказват победата на Айзенхауер в президентските избори.</a:t>
            </a:r>
          </a:p>
        </p:txBody>
      </p:sp>
      <p:pic>
        <p:nvPicPr>
          <p:cNvPr id="11266" name="Picture 2" descr="Свързано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962400" cy="23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вързано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7047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3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8982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100" dirty="0" smtClean="0">
                <a:effectLst/>
              </a:rPr>
              <a:t>4.</a:t>
            </a:r>
            <a:r>
              <a:rPr lang="en-US" sz="3100" dirty="0" smtClean="0">
                <a:effectLst/>
              </a:rPr>
              <a:t> </a:t>
            </a:r>
            <a:r>
              <a:rPr lang="bg-BG" sz="3100" dirty="0" smtClean="0">
                <a:effectLst/>
              </a:rPr>
              <a:t>Електронен етап </a:t>
            </a:r>
            <a:br>
              <a:rPr lang="bg-BG" sz="3100" dirty="0" smtClean="0">
                <a:effectLst/>
              </a:rPr>
            </a:br>
            <a:r>
              <a:rPr lang="bg-BG" sz="3100" dirty="0" smtClean="0">
                <a:effectLst/>
              </a:rPr>
              <a:t>(</a:t>
            </a:r>
            <a:r>
              <a:rPr lang="bg-BG" altLang="bg-BG" sz="3100" dirty="0"/>
              <a:t>1939г. – до днес</a:t>
            </a:r>
            <a:r>
              <a:rPr lang="bg-BG" altLang="bg-BG" sz="3100" dirty="0" smtClean="0">
                <a:effectLst/>
              </a:rPr>
              <a:t>)</a:t>
            </a:r>
            <a:endParaRPr lang="en-US" sz="3100" dirty="0" smtClean="0">
              <a:effectLst/>
            </a:endParaRPr>
          </a:p>
        </p:txBody>
      </p:sp>
      <p:pic>
        <p:nvPicPr>
          <p:cNvPr id="9" name="Content Placeholder 4" descr="marangozov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4038600"/>
            <a:ext cx="1371600" cy="1753028"/>
          </a:xfr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20964" y="1600200"/>
            <a:ext cx="8518236" cy="19812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bg-BG" sz="2400" dirty="0" smtClean="0">
                <a:latin typeface="+mj-lt"/>
              </a:rPr>
              <a:t>инж. Иван Василев Марангозов  разработил първия български персонален компютър.</a:t>
            </a:r>
            <a:r>
              <a:rPr lang="bg-BG" sz="2400" b="1" dirty="0" smtClean="0">
                <a:latin typeface="+mj-lt"/>
              </a:rPr>
              <a:t> </a:t>
            </a:r>
            <a:r>
              <a:rPr lang="bg-BG" sz="2400" dirty="0" smtClean="0">
                <a:latin typeface="+mj-lt"/>
              </a:rPr>
              <a:t>Първите бройки са произведе</a:t>
            </a:r>
            <a:r>
              <a:rPr lang="en-US" sz="2400" dirty="0" smtClean="0">
                <a:latin typeface="+mj-lt"/>
              </a:rPr>
              <a:t>-</a:t>
            </a:r>
            <a:r>
              <a:rPr lang="bg-BG" sz="2400" dirty="0" smtClean="0">
                <a:latin typeface="+mj-lt"/>
              </a:rPr>
              <a:t>ни в София през 1980 г. Съкращението ИМКО означава Индивидуален МикроКОмпютър. От този модел са произведени около 50 броя. Аналог на Apple II Plus.</a:t>
            </a:r>
          </a:p>
        </p:txBody>
      </p:sp>
      <p:pic>
        <p:nvPicPr>
          <p:cNvPr id="13" name="Picture 2" descr="ИМКО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0543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4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05000" y="1547812"/>
            <a:ext cx="7039245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Пръстите на ръцете</a:t>
            </a:r>
            <a:r>
              <a:rPr lang="bg-BG" sz="2400" dirty="0" smtClean="0"/>
              <a:t> - </a:t>
            </a:r>
            <a:r>
              <a:rPr lang="ru-RU" sz="2400" dirty="0" smtClean="0"/>
              <a:t>системата </a:t>
            </a:r>
            <a:r>
              <a:rPr lang="ru-RU" sz="2400" dirty="0"/>
              <a:t>била добре известна още в Древен Рим</a:t>
            </a:r>
            <a:r>
              <a:rPr lang="bg-BG" sz="2400" dirty="0" smtClean="0"/>
              <a:t> 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Дървени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плочки с нарези</a:t>
            </a:r>
            <a:r>
              <a:rPr lang="ru-RU" sz="2400" dirty="0"/>
              <a:t> (зъбчета</a:t>
            </a:r>
            <a:r>
              <a:rPr lang="ru-RU" sz="2400" dirty="0" smtClean="0"/>
              <a:t>)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Връвчици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възелчета</a:t>
            </a:r>
            <a:r>
              <a:rPr lang="ru-RU" sz="2400" dirty="0" smtClean="0"/>
              <a:t> - </a:t>
            </a:r>
            <a:r>
              <a:rPr lang="ru-RU" sz="2400" dirty="0"/>
              <a:t>китайци, перси, индийци, перуанци </a:t>
            </a:r>
            <a:r>
              <a:rPr lang="ru-RU" sz="2400" dirty="0" smtClean="0"/>
              <a:t>ги използвали </a:t>
            </a:r>
            <a:r>
              <a:rPr lang="ru-RU" sz="2400" dirty="0"/>
              <a:t>за представяне на числата и смятане </a:t>
            </a:r>
            <a:endParaRPr lang="bg-BG" sz="2400" dirty="0" smtClean="0"/>
          </a:p>
          <a:p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Абак</a:t>
            </a:r>
            <a:r>
              <a:rPr lang="bg-BG" sz="2400" dirty="0" smtClean="0"/>
              <a:t> (сметало) - </a:t>
            </a:r>
            <a:r>
              <a:rPr lang="bg-BG" altLang="bg-BG" sz="2400" dirty="0"/>
              <a:t>дъска, покрита с пепел, върху която с пръчица очертавали линии и разполагали върху тях </a:t>
            </a:r>
            <a:r>
              <a:rPr lang="bg-BG" altLang="bg-BG" sz="2400" dirty="0" smtClean="0"/>
              <a:t>камъчета. С </a:t>
            </a:r>
            <a:r>
              <a:rPr lang="bg-BG" altLang="bg-BG" sz="2400" dirty="0"/>
              <a:t>течение на времето </a:t>
            </a:r>
            <a:r>
              <a:rPr lang="bg-BG" altLang="bg-BG" sz="2400" dirty="0" smtClean="0"/>
              <a:t>камъчетата били заменени с </a:t>
            </a:r>
            <a:r>
              <a:rPr lang="bg-BG" altLang="bg-BG" sz="2400" dirty="0"/>
              <a:t>мъниста, нанизани на тел и така се появило </a:t>
            </a:r>
            <a:r>
              <a:rPr lang="bg-BG" altLang="bg-BG" sz="2400" dirty="0">
                <a:solidFill>
                  <a:schemeClr val="bg2">
                    <a:lumMod val="50000"/>
                  </a:schemeClr>
                </a:solidFill>
              </a:rPr>
              <a:t>сметалото</a:t>
            </a:r>
            <a:r>
              <a:rPr lang="bg-BG" altLang="bg-BG" sz="2400" dirty="0">
                <a:solidFill>
                  <a:srgbClr val="FF0000"/>
                </a:solidFill>
              </a:rPr>
              <a:t> </a:t>
            </a:r>
            <a:r>
              <a:rPr lang="bg-BG" altLang="bg-BG" sz="2400" dirty="0"/>
              <a:t>като средство за смятане</a:t>
            </a:r>
            <a:r>
              <a:rPr lang="bg-BG" altLang="bg-BG" sz="2400" dirty="0" smtClean="0"/>
              <a:t>.</a:t>
            </a:r>
            <a:endParaRPr lang="bg-BG" altLang="bg-BG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228600"/>
            <a:ext cx="7391400" cy="990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Предмеханичен етап </a:t>
            </a:r>
            <a:b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от древността до </a:t>
            </a:r>
            <a:r>
              <a:rPr lang="bg-BG" alt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1623 г.)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069" y="838200"/>
            <a:ext cx="2033331" cy="5281612"/>
            <a:chOff x="24069" y="1066800"/>
            <a:chExt cx="2133015" cy="5391150"/>
          </a:xfrm>
        </p:grpSpPr>
        <p:grpSp>
          <p:nvGrpSpPr>
            <p:cNvPr id="3" name="Group 2"/>
            <p:cNvGrpSpPr/>
            <p:nvPr/>
          </p:nvGrpSpPr>
          <p:grpSpPr>
            <a:xfrm>
              <a:off x="100855" y="2238088"/>
              <a:ext cx="2056229" cy="4219862"/>
              <a:chOff x="100855" y="2238088"/>
              <a:chExt cx="2056229" cy="4219862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55" y="2238088"/>
                <a:ext cx="2056229" cy="14385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1" b="-1"/>
              <a:stretch/>
            </p:blipFill>
            <p:spPr bwMode="auto">
              <a:xfrm>
                <a:off x="136787" y="3800187"/>
                <a:ext cx="1826066" cy="2657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9" y="1066800"/>
              <a:ext cx="1845195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19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8200" y="304800"/>
            <a:ext cx="7391400" cy="9906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Предмеханичен 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 </a:t>
            </a:r>
            <a:b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от древността до </a:t>
            </a:r>
            <a:r>
              <a:rPr lang="bg-BG" alt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1623 г.)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04800" y="2133600"/>
            <a:ext cx="8704839" cy="12954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bg-BG" sz="2400" b="1" u="sng" dirty="0" smtClean="0"/>
              <a:t>Леонардо да Винчи</a:t>
            </a:r>
            <a:r>
              <a:rPr lang="bg-BG" sz="2400" dirty="0" smtClean="0"/>
              <a:t> (1452-1519) – описва идея за сметачна машина. По неговите чертежи </a:t>
            </a:r>
            <a:r>
              <a:rPr lang="en-US" sz="2400" dirty="0" smtClean="0"/>
              <a:t>IBM </a:t>
            </a:r>
            <a:r>
              <a:rPr lang="bg-BG" sz="2400" dirty="0" smtClean="0"/>
              <a:t>създават работоспособна машина.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6" descr="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6" y="3671400"/>
            <a:ext cx="2350586" cy="22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71400"/>
            <a:ext cx="2443435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931102" y="1676400"/>
            <a:ext cx="6215207" cy="38100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bg-BG" altLang="bg-BG" sz="2200" dirty="0" smtClean="0"/>
              <a:t>Немският учен Вилхем Шикард описва прин-ципното </a:t>
            </a:r>
            <a:r>
              <a:rPr lang="bg-BG" altLang="bg-BG" sz="2200" dirty="0"/>
              <a:t>действие на сумиращо устройство</a:t>
            </a:r>
          </a:p>
          <a:p>
            <a:pPr>
              <a:lnSpc>
                <a:spcPct val="125000"/>
              </a:lnSpc>
            </a:pPr>
            <a:r>
              <a:rPr lang="bg-BG" altLang="bg-BG" sz="2200" dirty="0" smtClean="0"/>
              <a:t>През 1623 г. е изработен действащ </a:t>
            </a:r>
            <a:r>
              <a:rPr lang="bg-BG" altLang="bg-BG" sz="2200" dirty="0"/>
              <a:t>модел на </a:t>
            </a:r>
            <a:r>
              <a:rPr lang="bg-BG" altLang="bg-BG" sz="2200" dirty="0" smtClean="0"/>
              <a:t>първата механична сумираща машина, която умножавала и деляла 7-разрядни числа, а звънец известявал препълване</a:t>
            </a:r>
          </a:p>
          <a:p>
            <a:pPr>
              <a:lnSpc>
                <a:spcPct val="125000"/>
              </a:lnSpc>
            </a:pPr>
            <a:r>
              <a:rPr lang="ru-RU" sz="2200" dirty="0"/>
              <a:t>Нарича я “Изчисляващ </a:t>
            </a:r>
            <a:r>
              <a:rPr lang="ru-RU" sz="2200" dirty="0" smtClean="0"/>
              <a:t>часовник”</a:t>
            </a:r>
          </a:p>
          <a:p>
            <a:pPr>
              <a:lnSpc>
                <a:spcPct val="125000"/>
              </a:lnSpc>
            </a:pPr>
            <a:r>
              <a:rPr lang="ru-RU" sz="2200" dirty="0" smtClean="0"/>
              <a:t>Преди </a:t>
            </a:r>
            <a:r>
              <a:rPr lang="ru-RU" sz="2200" dirty="0"/>
              <a:t>Шикард, Леонардо да Винчи измисля подобна машина, но за нея научаваме едва през 1967г.</a:t>
            </a:r>
            <a:endParaRPr lang="bg-BG" altLang="bg-BG" sz="2200" dirty="0"/>
          </a:p>
        </p:txBody>
      </p:sp>
      <p:pic>
        <p:nvPicPr>
          <p:cNvPr id="4" name="Picture 12" descr="shik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9801"/>
            <a:ext cx="2057400" cy="2489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33326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3100" b="1" dirty="0" smtClean="0">
                <a:solidFill>
                  <a:schemeClr val="tx2"/>
                </a:solidFill>
                <a:latin typeface="+mj-lt"/>
              </a:rPr>
              <a:t>2.</a:t>
            </a:r>
            <a:r>
              <a:rPr lang="en-US" sz="31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bg-BG" sz="3100" b="1" dirty="0" smtClean="0">
                <a:solidFill>
                  <a:schemeClr val="tx2"/>
                </a:solidFill>
                <a:latin typeface="+mj-lt"/>
              </a:rPr>
              <a:t>Механичен </a:t>
            </a:r>
            <a:r>
              <a:rPr lang="bg-BG" sz="3100" b="1" dirty="0">
                <a:solidFill>
                  <a:schemeClr val="tx2"/>
                </a:solidFill>
                <a:latin typeface="+mj-lt"/>
              </a:rPr>
              <a:t>етап </a:t>
            </a:r>
            <a:br>
              <a:rPr lang="bg-BG" sz="3100" b="1" dirty="0">
                <a:solidFill>
                  <a:schemeClr val="tx2"/>
                </a:solidFill>
                <a:latin typeface="+mj-lt"/>
              </a:rPr>
            </a:br>
            <a:r>
              <a:rPr lang="bg-BG" sz="3100" b="1" dirty="0">
                <a:solidFill>
                  <a:schemeClr val="tx2"/>
                </a:solidFill>
                <a:latin typeface="+mj-lt"/>
              </a:rPr>
              <a:t>(</a:t>
            </a:r>
            <a:r>
              <a:rPr lang="bg-BG" altLang="bg-BG" sz="3100" b="1" dirty="0">
                <a:solidFill>
                  <a:schemeClr val="tx2"/>
                </a:solidFill>
                <a:latin typeface="+mj-lt"/>
              </a:rPr>
              <a:t>1623-1894 г.)</a:t>
            </a:r>
            <a:endParaRPr lang="en-US" sz="3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AutoShape 2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4" descr="Свързано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63002"/>
            <a:ext cx="23812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8200" y="304800"/>
            <a:ext cx="7391400" cy="9906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200" dirty="0" smtClean="0">
                <a:effectLst/>
              </a:rPr>
              <a:t>2.</a:t>
            </a:r>
            <a:r>
              <a:rPr lang="en-US" sz="3200" dirty="0" smtClean="0">
                <a:effectLst/>
              </a:rPr>
              <a:t> </a:t>
            </a:r>
            <a:r>
              <a:rPr lang="bg-BG" sz="3200" dirty="0" smtClean="0">
                <a:effectLst/>
              </a:rPr>
              <a:t>Механичен етап </a:t>
            </a:r>
            <a:br>
              <a:rPr lang="bg-BG" sz="3200" dirty="0" smtClean="0">
                <a:effectLst/>
              </a:rPr>
            </a:br>
            <a:r>
              <a:rPr lang="bg-BG" sz="3200" dirty="0" smtClean="0">
                <a:effectLst/>
              </a:rPr>
              <a:t>(</a:t>
            </a:r>
            <a:r>
              <a:rPr lang="bg-BG" altLang="bg-BG" sz="2800" dirty="0"/>
              <a:t>1623-1894 г</a:t>
            </a:r>
            <a:r>
              <a:rPr lang="bg-BG" altLang="bg-BG" sz="2800" dirty="0" smtClean="0"/>
              <a:t>.</a:t>
            </a:r>
            <a:r>
              <a:rPr lang="bg-BG" altLang="bg-BG" sz="3200" dirty="0" smtClean="0">
                <a:effectLst/>
              </a:rPr>
              <a:t>)</a:t>
            </a:r>
            <a:endParaRPr lang="en-US" sz="3200" dirty="0" smtClean="0"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76600" y="1431161"/>
            <a:ext cx="5791200" cy="28306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bg-BG" sz="2400" b="1" u="sng" dirty="0" smtClean="0"/>
              <a:t>Блез Паскал</a:t>
            </a:r>
            <a:r>
              <a:rPr lang="bg-BG" sz="2400" dirty="0" smtClean="0"/>
              <a:t> (1623-1662) – </a:t>
            </a:r>
            <a:r>
              <a:rPr lang="ru-RU" sz="2400" dirty="0" smtClean="0"/>
              <a:t>френски математик, който се смята за  родона-чалник </a:t>
            </a:r>
            <a:r>
              <a:rPr lang="ru-RU" sz="2400" dirty="0"/>
              <a:t>на механичния </a:t>
            </a:r>
            <a:r>
              <a:rPr lang="ru-RU" sz="2400" dirty="0" smtClean="0"/>
              <a:t>етап. П</a:t>
            </a:r>
            <a:r>
              <a:rPr lang="bg-BG" sz="2400" dirty="0" smtClean="0"/>
              <a:t>рез 1641 г. той конструира първата механична сумираща машина, </a:t>
            </a:r>
            <a:r>
              <a:rPr lang="ru-RU" sz="2400" dirty="0"/>
              <a:t>достигнала до наши </a:t>
            </a:r>
            <a:r>
              <a:rPr lang="ru-RU" sz="2400" dirty="0" smtClean="0"/>
              <a:t>дни. Тази </a:t>
            </a:r>
            <a:r>
              <a:rPr lang="ru-RU" sz="2400" dirty="0"/>
              <a:t>машина се наричала </a:t>
            </a:r>
            <a:r>
              <a:rPr lang="ru-RU" sz="2400" b="1" dirty="0" smtClean="0"/>
              <a:t>Колело-то </a:t>
            </a:r>
            <a:r>
              <a:rPr lang="ru-RU" sz="2400" b="1" dirty="0"/>
              <a:t>на Паскал</a:t>
            </a:r>
            <a:r>
              <a:rPr lang="ru-RU" sz="2400" dirty="0"/>
              <a:t>. В негова чест днес един от езиците за програмиране носи </a:t>
            </a:r>
            <a:r>
              <a:rPr lang="ru-RU" sz="2400" dirty="0" smtClean="0"/>
              <a:t>него-вото </a:t>
            </a:r>
            <a:r>
              <a:rPr lang="ru-RU" sz="2400" dirty="0"/>
              <a:t>име.</a:t>
            </a:r>
            <a:endParaRPr lang="en-US" sz="2400" b="1" dirty="0" smtClean="0"/>
          </a:p>
        </p:txBody>
      </p:sp>
      <p:pic>
        <p:nvPicPr>
          <p:cNvPr id="15" name="Picture 14" descr="&amp;Pcy;&amp;acy;&amp;scy;&amp;kcy;&amp;acy;&amp;l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0" y="287324"/>
            <a:ext cx="1845380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19733" r="2179" b="7825"/>
          <a:stretch/>
        </p:blipFill>
        <p:spPr bwMode="auto">
          <a:xfrm>
            <a:off x="5257800" y="4894242"/>
            <a:ext cx="3581400" cy="181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Свързано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4495800" cy="16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1074"/>
            <a:ext cx="3200400" cy="19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7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199"/>
            <a:ext cx="8763000" cy="22860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bg-BG" sz="2800" b="1" u="sng" dirty="0" smtClean="0"/>
              <a:t>Готфрид Лайбниц</a:t>
            </a:r>
            <a:r>
              <a:rPr lang="bg-BG" sz="2800" dirty="0" smtClean="0"/>
              <a:t> (1646-1716) – </a:t>
            </a:r>
            <a:r>
              <a:rPr lang="ru-RU" sz="2800" dirty="0" smtClean="0"/>
              <a:t>един </a:t>
            </a:r>
            <a:r>
              <a:rPr lang="ru-RU" sz="2800" dirty="0"/>
              <a:t>от най-продуктивните </a:t>
            </a:r>
            <a:r>
              <a:rPr lang="ru-RU" sz="2800" dirty="0" smtClean="0"/>
              <a:t>изобре-татели </a:t>
            </a:r>
            <a:r>
              <a:rPr lang="ru-RU" sz="2800" dirty="0"/>
              <a:t>в областта на механичните калкулатори. </a:t>
            </a:r>
            <a:r>
              <a:rPr lang="ru-RU" sz="2800" dirty="0" smtClean="0"/>
              <a:t>Опитвайки </a:t>
            </a:r>
            <a:r>
              <a:rPr lang="ru-RU" sz="2800" dirty="0"/>
              <a:t>се да </a:t>
            </a:r>
            <a:r>
              <a:rPr lang="ru-RU" sz="2800" dirty="0" smtClean="0"/>
              <a:t>добави </a:t>
            </a:r>
            <a:r>
              <a:rPr lang="ru-RU" sz="2800" dirty="0"/>
              <a:t>възможност за автоматично </a:t>
            </a:r>
            <a:r>
              <a:rPr lang="ru-RU" sz="2800" dirty="0" smtClean="0"/>
              <a:t>умножение </a:t>
            </a:r>
            <a:r>
              <a:rPr lang="ru-RU" sz="2800" dirty="0"/>
              <a:t>и деление в </a:t>
            </a:r>
            <a:r>
              <a:rPr lang="ru-RU" sz="2800" dirty="0" smtClean="0"/>
              <a:t>калку-латора </a:t>
            </a:r>
            <a:r>
              <a:rPr lang="ru-RU" sz="2800" dirty="0"/>
              <a:t>на </a:t>
            </a:r>
            <a:r>
              <a:rPr lang="ru-RU" sz="2800" dirty="0" smtClean="0"/>
              <a:t>Паскал, </a:t>
            </a:r>
            <a:r>
              <a:rPr lang="ru-RU" sz="2800" dirty="0"/>
              <a:t>той за пръв път описва колесните </a:t>
            </a:r>
            <a:r>
              <a:rPr lang="ru-RU" sz="2800" dirty="0" smtClean="0"/>
              <a:t>калкулатори</a:t>
            </a:r>
            <a:r>
              <a:rPr lang="ru-RU" sz="2800" dirty="0"/>
              <a:t> и изобретява колелото на Лайбниц, използвано в аритмометъра, </a:t>
            </a:r>
            <a:r>
              <a:rPr lang="ru-RU" sz="2800" dirty="0" smtClean="0"/>
              <a:t>пър-вият </a:t>
            </a:r>
            <a:r>
              <a:rPr lang="ru-RU" sz="2800" dirty="0"/>
              <a:t>серийно произвеждан механичен калкулатор</a:t>
            </a:r>
            <a:r>
              <a:rPr lang="ru-RU" sz="2400" dirty="0"/>
              <a:t>.</a:t>
            </a:r>
            <a:endParaRPr lang="bg-BG" sz="24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381000"/>
            <a:ext cx="7391400" cy="9906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200" dirty="0" smtClean="0">
                <a:effectLst/>
              </a:rPr>
              <a:t>2.</a:t>
            </a:r>
            <a:r>
              <a:rPr lang="en-US" sz="3200" dirty="0" smtClean="0">
                <a:effectLst/>
              </a:rPr>
              <a:t> </a:t>
            </a:r>
            <a:r>
              <a:rPr lang="bg-BG" sz="3200" dirty="0" smtClean="0">
                <a:effectLst/>
              </a:rPr>
              <a:t>Механичен етап </a:t>
            </a:r>
            <a:br>
              <a:rPr lang="bg-BG" sz="3200" dirty="0" smtClean="0">
                <a:effectLst/>
              </a:rPr>
            </a:br>
            <a:r>
              <a:rPr lang="bg-BG" sz="3200" dirty="0" smtClean="0">
                <a:effectLst/>
              </a:rPr>
              <a:t>(</a:t>
            </a:r>
            <a:r>
              <a:rPr lang="bg-BG" altLang="bg-BG" sz="2800" dirty="0"/>
              <a:t>1623-1894 г</a:t>
            </a:r>
            <a:r>
              <a:rPr lang="bg-BG" altLang="bg-BG" sz="2800" dirty="0" smtClean="0"/>
              <a:t>.</a:t>
            </a:r>
            <a:r>
              <a:rPr lang="bg-BG" altLang="bg-BG" sz="3200" dirty="0" smtClean="0">
                <a:effectLst/>
              </a:rPr>
              <a:t>)</a:t>
            </a:r>
            <a:endParaRPr lang="en-US" sz="3200" dirty="0" smtClean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45" y="4047744"/>
            <a:ext cx="1981200" cy="249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Свързано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0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47243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bg-BG" sz="3100" b="1" u="sng" dirty="0"/>
              <a:t>Жозеф Мари </a:t>
            </a:r>
            <a:r>
              <a:rPr lang="bg-BG" sz="3100" b="1" u="sng" dirty="0" smtClean="0"/>
              <a:t>Жакард </a:t>
            </a:r>
            <a:r>
              <a:rPr lang="bg-BG" sz="2800" dirty="0" smtClean="0"/>
              <a:t>(1752-1834) – </a:t>
            </a:r>
            <a:r>
              <a:rPr lang="ru-RU" sz="2600" dirty="0" smtClean="0"/>
              <a:t>тъкач </a:t>
            </a:r>
            <a:r>
              <a:rPr lang="ru-RU" sz="2600" dirty="0"/>
              <a:t>и търговец, </a:t>
            </a:r>
            <a:r>
              <a:rPr lang="ru-RU" sz="2600" dirty="0" smtClean="0"/>
              <a:t>които </a:t>
            </a:r>
            <a:r>
              <a:rPr lang="ru-RU" sz="2600" dirty="0"/>
              <a:t>решава да направи машина, с която да произвежда по-бързо и по-качествено платове. Идеята </a:t>
            </a:r>
            <a:r>
              <a:rPr lang="ru-RU" sz="2600" dirty="0" smtClean="0"/>
              <a:t>се </a:t>
            </a:r>
            <a:r>
              <a:rPr lang="ru-RU" sz="2600" dirty="0"/>
              <a:t>ражда още през 1790 г., но първата му машина е готова едва през 1801 г. </a:t>
            </a:r>
            <a:r>
              <a:rPr lang="ru-RU" sz="2600" dirty="0" smtClean="0"/>
              <a:t>Няколко </a:t>
            </a:r>
            <a:r>
              <a:rPr lang="ru-RU" sz="2600" dirty="0"/>
              <a:t>години по-късно, вече усъвършенстван, той представя стан, който може да се програмира, за да се постигнат различни шарки.</a:t>
            </a:r>
          </a:p>
          <a:p>
            <a:pPr>
              <a:lnSpc>
                <a:spcPct val="120000"/>
              </a:lnSpc>
            </a:pPr>
            <a:r>
              <a:rPr lang="ru-RU" sz="2600" dirty="0"/>
              <a:t>Тъй като не патентова машината, Жакард получава доживотна пенсия от френското </a:t>
            </a:r>
            <a:r>
              <a:rPr lang="ru-RU" sz="2600" dirty="0" smtClean="0"/>
              <a:t>правителство, </a:t>
            </a:r>
            <a:r>
              <a:rPr lang="ru-RU" sz="2600" dirty="0"/>
              <a:t>но </a:t>
            </a:r>
            <a:r>
              <a:rPr lang="ru-RU" sz="2600" dirty="0" smtClean="0"/>
              <a:t>печели </a:t>
            </a:r>
            <a:r>
              <a:rPr lang="ru-RU" sz="2600" dirty="0"/>
              <a:t>и </a:t>
            </a:r>
            <a:r>
              <a:rPr lang="ru-RU" sz="2600" dirty="0" smtClean="0"/>
              <a:t>врагове </a:t>
            </a:r>
            <a:r>
              <a:rPr lang="ru-RU" sz="2600" dirty="0"/>
              <a:t>в текстилната промишленост. Тъкачите на коприна в Лион, например, изгарят почти всичките му машини и нападат лично Жакард за това, че се опитва да ги лиши от прехрана. Според легендата, работниците блокирали тъкачните станове с дървените си обувки, наречени „сабо“, откъдето идва и думата „саботаж“. По-късно обаче предимствата на тъкачния стан на Жакард са оценени, и през 1812 г. във Франция вече работят около 11 000 машини.</a:t>
            </a:r>
          </a:p>
          <a:p>
            <a:pPr>
              <a:lnSpc>
                <a:spcPct val="120000"/>
              </a:lnSpc>
            </a:pPr>
            <a:r>
              <a:rPr lang="ru-RU" sz="2600" dirty="0"/>
              <a:t>Днес жакард се нарича текстилът, изтъкан на механичния </a:t>
            </a:r>
            <a:r>
              <a:rPr lang="ru-RU" sz="2600" dirty="0" smtClean="0"/>
              <a:t>стан,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2600" dirty="0" smtClean="0"/>
              <a:t>изобретен </a:t>
            </a:r>
            <a:r>
              <a:rPr lang="ru-RU" sz="2600" dirty="0"/>
              <a:t>от Жозеф Мари Жакард.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152400"/>
            <a:ext cx="7391400" cy="9906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200" dirty="0" smtClean="0">
                <a:effectLst/>
              </a:rPr>
              <a:t>2.</a:t>
            </a:r>
            <a:r>
              <a:rPr lang="en-US" sz="3200" dirty="0" smtClean="0">
                <a:effectLst/>
              </a:rPr>
              <a:t> </a:t>
            </a:r>
            <a:r>
              <a:rPr lang="bg-BG" sz="3200" dirty="0" smtClean="0">
                <a:effectLst/>
              </a:rPr>
              <a:t>Механичен етап </a:t>
            </a:r>
            <a:br>
              <a:rPr lang="bg-BG" sz="3200" dirty="0" smtClean="0">
                <a:effectLst/>
              </a:rPr>
            </a:br>
            <a:r>
              <a:rPr lang="bg-BG" sz="3200" dirty="0" smtClean="0">
                <a:effectLst/>
              </a:rPr>
              <a:t>(</a:t>
            </a:r>
            <a:r>
              <a:rPr lang="bg-BG" altLang="bg-BG" sz="2800" dirty="0"/>
              <a:t>1623-1894 г</a:t>
            </a:r>
            <a:r>
              <a:rPr lang="bg-BG" altLang="bg-BG" sz="2800" dirty="0" smtClean="0"/>
              <a:t>.</a:t>
            </a:r>
            <a:r>
              <a:rPr lang="bg-BG" altLang="bg-BG" sz="3200" dirty="0" smtClean="0">
                <a:effectLst/>
              </a:rPr>
              <a:t>)</a:t>
            </a:r>
            <a:endParaRPr lang="en-US" sz="3200" dirty="0" smtClean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87036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2300" y="1143000"/>
            <a:ext cx="2743200" cy="533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g-BG" sz="2000" b="1" dirty="0" smtClean="0"/>
              <a:t>Станът на Жакард</a:t>
            </a:r>
            <a:endParaRPr lang="ru-RU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152400"/>
            <a:ext cx="7391400" cy="9906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g-BG" sz="3200" dirty="0" smtClean="0">
                <a:effectLst/>
              </a:rPr>
              <a:t>2.</a:t>
            </a:r>
            <a:r>
              <a:rPr lang="en-US" sz="3200" dirty="0" smtClean="0">
                <a:effectLst/>
              </a:rPr>
              <a:t> </a:t>
            </a:r>
            <a:r>
              <a:rPr lang="bg-BG" sz="3200" dirty="0" smtClean="0">
                <a:effectLst/>
              </a:rPr>
              <a:t>Механичен етап </a:t>
            </a:r>
            <a:br>
              <a:rPr lang="bg-BG" sz="3200" dirty="0" smtClean="0">
                <a:effectLst/>
              </a:rPr>
            </a:br>
            <a:r>
              <a:rPr lang="bg-BG" sz="3200" dirty="0" smtClean="0">
                <a:effectLst/>
              </a:rPr>
              <a:t>(</a:t>
            </a:r>
            <a:r>
              <a:rPr lang="bg-BG" altLang="bg-BG" sz="2800" dirty="0"/>
              <a:t>1623-1894 г</a:t>
            </a:r>
            <a:r>
              <a:rPr lang="bg-BG" altLang="bg-BG" sz="2800" dirty="0" smtClean="0"/>
              <a:t>.</a:t>
            </a:r>
            <a:r>
              <a:rPr lang="bg-BG" altLang="bg-BG" sz="3200" dirty="0" smtClean="0">
                <a:effectLst/>
              </a:rPr>
              <a:t>)</a:t>
            </a:r>
            <a:endParaRPr lang="en-US" sz="3200" dirty="0" smtClean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867400" cy="463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6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1458</Words>
  <Application>Microsoft Office PowerPoint</Application>
  <PresentationFormat>On-screen Show (4:3)</PresentationFormat>
  <Paragraphs>87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История на съвременните компютърни системи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Luska &amp; Todor</dc:creator>
  <cp:lastModifiedBy>User</cp:lastModifiedBy>
  <cp:revision>90</cp:revision>
  <cp:lastPrinted>1601-01-01T00:00:00Z</cp:lastPrinted>
  <dcterms:created xsi:type="dcterms:W3CDTF">1601-01-01T00:00:00Z</dcterms:created>
  <dcterms:modified xsi:type="dcterms:W3CDTF">2019-11-17T07:57:39Z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