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76" r:id="rId5"/>
    <p:sldId id="262" r:id="rId6"/>
    <p:sldId id="263" r:id="rId7"/>
    <p:sldId id="264" r:id="rId8"/>
    <p:sldId id="272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gwhoi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  <a:solidFill>
            <a:schemeClr val="bg1">
              <a:lumMod val="95000"/>
              <a:alpha val="75000"/>
            </a:schemeClr>
          </a:solidFill>
        </p:spPr>
        <p:txBody>
          <a:bodyPr>
            <a:normAutofit/>
          </a:bodyPr>
          <a:lstStyle/>
          <a:p>
            <a:r>
              <a:rPr lang="bg-BG" dirty="0" smtClean="0"/>
              <a:t>Протоколи и адреси в Интернет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3786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/>
              <a:t>Задача</a:t>
            </a:r>
            <a:endParaRPr lang="bg-BG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438"/>
          </a:xfrm>
          <a:solidFill>
            <a:schemeClr val="bg1">
              <a:lumMod val="95000"/>
              <a:alpha val="75000"/>
            </a:schemeClr>
          </a:solidFill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bg-BG" altLang="bg-BG" dirty="0" smtClean="0"/>
              <a:t>Заредете уеб страницата </a:t>
            </a:r>
            <a:r>
              <a:rPr lang="en-US" altLang="bg-BG" dirty="0" smtClean="0">
                <a:hlinkClick r:id="rId2"/>
              </a:rPr>
              <a:t>www.bgwhois.com</a:t>
            </a:r>
            <a:endParaRPr lang="en-US" altLang="bg-BG" dirty="0" smtClean="0"/>
          </a:p>
          <a:p>
            <a:pPr eaLnBrk="1" hangingPunct="1"/>
            <a:r>
              <a:rPr lang="bg-BG" altLang="bg-BG" dirty="0" smtClean="0"/>
              <a:t>Използвайте услугата </a:t>
            </a:r>
            <a:r>
              <a:rPr lang="en-US" altLang="bg-BG" dirty="0" err="1" smtClean="0"/>
              <a:t>whois</a:t>
            </a:r>
            <a:r>
              <a:rPr lang="en-US" altLang="bg-BG" dirty="0" smtClean="0"/>
              <a:t> </a:t>
            </a:r>
            <a:r>
              <a:rPr lang="bg-BG" altLang="bg-BG" dirty="0" smtClean="0"/>
              <a:t>и попълнете таблицата: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937028"/>
              </p:ext>
            </p:extLst>
          </p:nvPr>
        </p:nvGraphicFramePr>
        <p:xfrm>
          <a:off x="304800" y="3429000"/>
          <a:ext cx="8497887" cy="3099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133600"/>
                <a:gridCol w="4078287"/>
              </a:tblGrid>
              <a:tr h="491860"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Уеб адрес</a:t>
                      </a:r>
                      <a:endParaRPr lang="bg-BG" sz="1800" dirty="0"/>
                    </a:p>
                  </a:txBody>
                  <a:tcPr marL="91450" marR="91450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IP</a:t>
                      </a:r>
                      <a:endParaRPr lang="bg-BG" sz="1800" dirty="0"/>
                    </a:p>
                  </a:txBody>
                  <a:tcPr marL="91450" marR="91450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/>
                        <a:t>Местоположение</a:t>
                      </a:r>
                    </a:p>
                    <a:p>
                      <a:pPr algn="ctr"/>
                      <a:r>
                        <a:rPr lang="bg-BG" sz="1800" dirty="0" smtClean="0"/>
                        <a:t> (географски координати)</a:t>
                      </a:r>
                      <a:endParaRPr lang="bg-BG" sz="1800" dirty="0"/>
                    </a:p>
                  </a:txBody>
                  <a:tcPr marL="91450" marR="91450" marT="45702" marB="45702" anchor="ctr"/>
                </a:tc>
              </a:tr>
              <a:tr h="49186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www.google.bg</a:t>
                      </a:r>
                      <a:endParaRPr lang="bg-BG" sz="1800" dirty="0"/>
                    </a:p>
                  </a:txBody>
                  <a:tcPr marL="91450" marR="91450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bg-BG" sz="1800" dirty="0"/>
                    </a:p>
                  </a:txBody>
                  <a:tcPr marL="91450" marR="91450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bg-BG" sz="1800"/>
                    </a:p>
                  </a:txBody>
                  <a:tcPr marL="91450" marR="91450" marT="45702" marB="45702" anchor="ctr"/>
                </a:tc>
              </a:tr>
              <a:tr h="49186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www.abv.bg</a:t>
                      </a:r>
                      <a:endParaRPr lang="bg-BG" sz="1800" dirty="0"/>
                    </a:p>
                  </a:txBody>
                  <a:tcPr marL="91450" marR="91450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bg-BG" sz="1800" dirty="0"/>
                    </a:p>
                  </a:txBody>
                  <a:tcPr marL="91450" marR="91450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bg-BG" sz="1800"/>
                    </a:p>
                  </a:txBody>
                  <a:tcPr marL="91450" marR="91450" marT="45702" marB="45702" anchor="ctr"/>
                </a:tc>
              </a:tr>
              <a:tr h="49186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www.gpche-pl.com</a:t>
                      </a:r>
                      <a:endParaRPr lang="bg-BG" sz="1800" dirty="0"/>
                    </a:p>
                  </a:txBody>
                  <a:tcPr marL="91450" marR="91450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bg-BG" sz="1800" dirty="0"/>
                    </a:p>
                  </a:txBody>
                  <a:tcPr marL="91450" marR="91450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bg-BG" sz="1800"/>
                    </a:p>
                  </a:txBody>
                  <a:tcPr marL="91450" marR="91450" marT="45702" marB="45702" anchor="ctr"/>
                </a:tc>
              </a:tr>
              <a:tr h="49186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www.facebook.com</a:t>
                      </a:r>
                      <a:endParaRPr lang="bg-BG" sz="1800" dirty="0"/>
                    </a:p>
                  </a:txBody>
                  <a:tcPr marL="91450" marR="91450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bg-BG" sz="1800" dirty="0"/>
                    </a:p>
                  </a:txBody>
                  <a:tcPr marL="91450" marR="91450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bg-BG" sz="1800"/>
                    </a:p>
                  </a:txBody>
                  <a:tcPr marL="91450" marR="91450" marT="45702" marB="45702" anchor="ctr"/>
                </a:tc>
              </a:tr>
              <a:tr h="49186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www.youtube.com</a:t>
                      </a:r>
                      <a:endParaRPr lang="bg-BG" sz="1800" dirty="0"/>
                    </a:p>
                  </a:txBody>
                  <a:tcPr marL="91450" marR="91450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bg-BG" sz="1800" dirty="0"/>
                    </a:p>
                  </a:txBody>
                  <a:tcPr marL="91450" marR="91450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bg-BG" sz="1800" dirty="0"/>
                    </a:p>
                  </a:txBody>
                  <a:tcPr marL="91450" marR="91450" marT="45702" marB="4570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7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r>
              <a:rPr lang="bg-BG" dirty="0"/>
              <a:t>1</a:t>
            </a:r>
            <a:r>
              <a:rPr lang="bg-BG" dirty="0" smtClean="0"/>
              <a:t>.  Протоколи в Интернет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91000"/>
          </a:xfrm>
          <a:solidFill>
            <a:schemeClr val="bg1">
              <a:lumMod val="95000"/>
              <a:alpha val="7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а) определение </a:t>
            </a:r>
          </a:p>
          <a:p>
            <a:pPr marL="0" indent="0" algn="just">
              <a:buNone/>
            </a:pPr>
            <a:r>
              <a:rPr lang="ru-RU" sz="2600" b="1" dirty="0" smtClean="0"/>
              <a:t>С</a:t>
            </a:r>
            <a:r>
              <a:rPr lang="bg-BG" sz="2600" b="1" dirty="0" smtClean="0"/>
              <a:t>ъвкупност от правила за предаване на данните и управление на комуникацията</a:t>
            </a:r>
          </a:p>
          <a:p>
            <a:pPr marL="0" indent="0">
              <a:buNone/>
            </a:pPr>
            <a:r>
              <a:rPr lang="bg-BG" sz="2000" dirty="0" smtClean="0"/>
              <a:t>  </a:t>
            </a:r>
            <a:endParaRPr lang="bg-BG" sz="2000" dirty="0"/>
          </a:p>
          <a:p>
            <a:pPr marL="0" indent="0">
              <a:buNone/>
            </a:pPr>
            <a:r>
              <a:rPr lang="ru-RU" sz="2400" dirty="0"/>
              <a:t>б) видове </a:t>
            </a:r>
            <a:r>
              <a:rPr lang="ru-RU" sz="2400" dirty="0" smtClean="0"/>
              <a:t>протоколи </a:t>
            </a:r>
            <a:endParaRPr lang="ru-RU" sz="2400" dirty="0"/>
          </a:p>
          <a:p>
            <a:pPr algn="just">
              <a:buFont typeface="Wingdings" pitchFamily="2" charset="2"/>
              <a:buChar char="ü"/>
            </a:pPr>
            <a:r>
              <a:rPr lang="bg-BG" sz="2400" dirty="0" smtClean="0"/>
              <a:t>Протоколи, ориентирани към пренасяне на информация – </a:t>
            </a:r>
            <a:r>
              <a:rPr lang="en-US" sz="2400" dirty="0" smtClean="0"/>
              <a:t>TCP, </a:t>
            </a:r>
            <a:endParaRPr lang="bg-BG" sz="2400" dirty="0" smtClean="0"/>
          </a:p>
          <a:p>
            <a:pPr algn="just">
              <a:buFont typeface="Wingdings" pitchFamily="2" charset="2"/>
              <a:buChar char="ü"/>
            </a:pPr>
            <a:r>
              <a:rPr lang="bg-BG" sz="2400" dirty="0" smtClean="0"/>
              <a:t>Протоколи, които осигуряват и разрешават връзките в мрежата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47645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  <a:solidFill>
            <a:schemeClr val="bg1">
              <a:lumMod val="95000"/>
              <a:alpha val="75000"/>
            </a:schemeClr>
          </a:solidFill>
        </p:spPr>
        <p:txBody>
          <a:bodyPr>
            <a:normAutofit fontScale="90000"/>
          </a:bodyPr>
          <a:lstStyle/>
          <a:p>
            <a:r>
              <a:rPr lang="bg-BG" dirty="0"/>
              <a:t>1.  Протоколи в Интернет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743200"/>
          </a:xfrm>
          <a:solidFill>
            <a:schemeClr val="bg1">
              <a:lumMod val="95000"/>
              <a:alpha val="75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b="1" i="1" dirty="0" smtClean="0"/>
              <a:t>TCP/IP</a:t>
            </a:r>
            <a:r>
              <a:rPr lang="bg-BG" sz="2200" b="1" i="1" dirty="0" smtClean="0"/>
              <a:t> </a:t>
            </a:r>
          </a:p>
          <a:p>
            <a:pPr indent="17463">
              <a:buFont typeface="Wingdings" pitchFamily="2" charset="2"/>
              <a:buChar char="v"/>
            </a:pPr>
            <a:r>
              <a:rPr lang="bg-BG" sz="2200" b="1" i="1" dirty="0" smtClean="0"/>
              <a:t> ТСР </a:t>
            </a:r>
            <a:r>
              <a:rPr lang="bg-BG" sz="2200" dirty="0" smtClean="0"/>
              <a:t>(</a:t>
            </a:r>
            <a:r>
              <a:rPr lang="en-US" sz="2200" dirty="0" smtClean="0"/>
              <a:t>Transfer Control Protocol)</a:t>
            </a:r>
            <a:endParaRPr lang="bg-BG" sz="2200" dirty="0" smtClean="0"/>
          </a:p>
          <a:p>
            <a:pPr marL="176213" lvl="0" indent="0" algn="just">
              <a:buNone/>
            </a:pPr>
            <a:r>
              <a:rPr lang="bg-BG" sz="2000" dirty="0" smtClean="0"/>
              <a:t>Мрежов </a:t>
            </a:r>
            <a:r>
              <a:rPr lang="bg-BG" sz="2000" dirty="0"/>
              <a:t>протокол за управление на обмена на информация. </a:t>
            </a:r>
            <a:r>
              <a:rPr lang="bg-BG" sz="2000" dirty="0" smtClean="0"/>
              <a:t>Чрез него се изгражда връзка между подателя и получателя, като разбива </a:t>
            </a:r>
            <a:r>
              <a:rPr lang="bg-BG" sz="2000" dirty="0"/>
              <a:t>данните на </a:t>
            </a:r>
            <a:r>
              <a:rPr lang="bg-BG" sz="2000" dirty="0" smtClean="0"/>
              <a:t>пакети при подателя и ги изпраща по мрежата. При получателя </a:t>
            </a:r>
            <a:r>
              <a:rPr lang="bg-BG" sz="2000" dirty="0"/>
              <a:t>се грижи за сглобяване на получените </a:t>
            </a:r>
            <a:r>
              <a:rPr lang="bg-BG" sz="2000" dirty="0" smtClean="0"/>
              <a:t>пакети, за повторно </a:t>
            </a:r>
            <a:r>
              <a:rPr lang="bg-BG" sz="2000" dirty="0"/>
              <a:t>изпращане на загубените пакети и </a:t>
            </a:r>
            <a:r>
              <a:rPr lang="bg-BG" sz="2000" dirty="0" smtClean="0"/>
              <a:t>пренареждане </a:t>
            </a:r>
            <a:r>
              <a:rPr lang="bg-BG" sz="2000" dirty="0"/>
              <a:t>на тези, пристигнали в разбъркан ред. </a:t>
            </a:r>
            <a:r>
              <a:rPr lang="bg-BG" sz="2000" dirty="0" smtClean="0"/>
              <a:t>Използва </a:t>
            </a:r>
            <a:r>
              <a:rPr lang="bg-BG" sz="2000" dirty="0" smtClean="0"/>
              <a:t>се съвместно с </a:t>
            </a:r>
            <a:r>
              <a:rPr lang="en-US" sz="2000" dirty="0" smtClean="0"/>
              <a:t>IP</a:t>
            </a:r>
            <a:r>
              <a:rPr lang="bg-BG" sz="2000" dirty="0" smtClean="0"/>
              <a:t> протокола.</a:t>
            </a:r>
            <a:endParaRPr lang="bg-BG" sz="2000" dirty="0"/>
          </a:p>
          <a:p>
            <a:pPr marL="0" indent="0">
              <a:buNone/>
            </a:pPr>
            <a:endParaRPr lang="ru-RU" sz="22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733800"/>
            <a:ext cx="8229600" cy="2895600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74613">
              <a:buFont typeface="Wingdings" pitchFamily="2" charset="2"/>
              <a:buChar char="v"/>
            </a:pPr>
            <a:r>
              <a:rPr lang="bg-BG" sz="2200" b="1" i="1" dirty="0" smtClean="0"/>
              <a:t> </a:t>
            </a:r>
            <a:r>
              <a:rPr lang="en-US" sz="2200" b="1" i="1" dirty="0" smtClean="0"/>
              <a:t>IP </a:t>
            </a:r>
            <a:r>
              <a:rPr lang="en-US" sz="2200" dirty="0" smtClean="0"/>
              <a:t>(Internet Protocol)</a:t>
            </a:r>
            <a:endParaRPr lang="bg-BG" sz="2200" dirty="0" smtClean="0"/>
          </a:p>
          <a:p>
            <a:pPr marL="0" indent="0" algn="just">
              <a:buFont typeface="Arial" pitchFamily="34" charset="0"/>
              <a:buNone/>
            </a:pPr>
            <a:r>
              <a:rPr lang="bg-BG" sz="2000" dirty="0" smtClean="0"/>
              <a:t>Протокол за комуникация, чрез който се позволява адресиране на информацията, която се изпраща по мрежата. На всяко устройство в мрежата се дава уникален адрес </a:t>
            </a:r>
            <a:r>
              <a:rPr lang="en-US" sz="2000" dirty="0" smtClean="0"/>
              <a:t>- </a:t>
            </a:r>
            <a:r>
              <a:rPr lang="bg-BG" sz="2000" dirty="0" smtClean="0"/>
              <a:t>IP адрес. Когато се изпраща информация през мрежата, тя се разделя на малки пакети, наречени </a:t>
            </a:r>
            <a:r>
              <a:rPr lang="en-US" sz="2000" dirty="0" smtClean="0"/>
              <a:t>IP</a:t>
            </a:r>
            <a:r>
              <a:rPr lang="bg-BG" sz="2000" dirty="0" smtClean="0"/>
              <a:t> пакети. Към всеки пакет се прикрепя т. нар. хедър (header), който съдържа IP адресите на подателя и получателя и други служебни данни. Така устройствата, през които минават пакетите с данни знаят накъде да ги насочат. 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73808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1">
              <a:lumMod val="95000"/>
              <a:alpha val="75000"/>
            </a:schemeClr>
          </a:solidFill>
        </p:spPr>
        <p:txBody>
          <a:bodyPr>
            <a:normAutofit fontScale="90000"/>
          </a:bodyPr>
          <a:lstStyle/>
          <a:p>
            <a:r>
              <a:rPr lang="bg-BG" dirty="0"/>
              <a:t>1.  Протоколи в Интернет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  <a:solidFill>
            <a:schemeClr val="bg1">
              <a:lumMod val="95000"/>
              <a:alpha val="75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b="1" i="1" dirty="0" smtClean="0"/>
              <a:t>HTTP (Hypertext Transfer Protocol)</a:t>
            </a:r>
            <a:r>
              <a:rPr lang="bg-BG" sz="2200" b="1" i="1" dirty="0" smtClean="0"/>
              <a:t> </a:t>
            </a:r>
          </a:p>
          <a:p>
            <a:pPr marL="0" indent="0">
              <a:buNone/>
            </a:pPr>
            <a:r>
              <a:rPr lang="bg-BG" sz="2200" dirty="0" smtClean="0"/>
              <a:t>Управлява обмена на хипертекстове</a:t>
            </a:r>
          </a:p>
          <a:p>
            <a:pPr>
              <a:buFont typeface="Wingdings" pitchFamily="2" charset="2"/>
              <a:buChar char="ü"/>
            </a:pPr>
            <a:r>
              <a:rPr lang="en-US" sz="2200" b="1" i="1" dirty="0" smtClean="0"/>
              <a:t>FTP (File Transfer </a:t>
            </a:r>
            <a:r>
              <a:rPr lang="en-US" sz="2200" b="1" i="1" dirty="0"/>
              <a:t>Protocol)</a:t>
            </a:r>
            <a:r>
              <a:rPr lang="bg-BG" sz="2200" b="1" i="1" dirty="0"/>
              <a:t> </a:t>
            </a:r>
            <a:endParaRPr lang="bg-BG" sz="2200" b="1" i="1" dirty="0" smtClean="0"/>
          </a:p>
          <a:p>
            <a:pPr marL="0" indent="0">
              <a:buNone/>
            </a:pPr>
            <a:r>
              <a:rPr lang="bg-BG" sz="2200" dirty="0" smtClean="0"/>
              <a:t>Осъществява пренос на файлове</a:t>
            </a:r>
            <a:endParaRPr lang="en-US" sz="2200" dirty="0" smtClean="0"/>
          </a:p>
          <a:p>
            <a:pPr>
              <a:buFont typeface="Wingdings" pitchFamily="2" charset="2"/>
              <a:buChar char="ü"/>
            </a:pPr>
            <a:r>
              <a:rPr lang="en-US" sz="2200" b="1" i="1" dirty="0" smtClean="0"/>
              <a:t>SMTP (Simple Mail Transfer Protocol)</a:t>
            </a:r>
            <a:endParaRPr lang="bg-BG" sz="2200" b="1" i="1" dirty="0" smtClean="0"/>
          </a:p>
          <a:p>
            <a:pPr marL="0" indent="0">
              <a:buNone/>
            </a:pPr>
            <a:r>
              <a:rPr lang="bg-BG" sz="2200" dirty="0" smtClean="0"/>
              <a:t>Осъществява обмена на </a:t>
            </a:r>
            <a:r>
              <a:rPr lang="bg-BG" sz="2200" dirty="0" smtClean="0"/>
              <a:t>съобщения, снимки, текстови документи </a:t>
            </a:r>
            <a:r>
              <a:rPr lang="bg-BG" sz="2200" dirty="0" smtClean="0"/>
              <a:t>по електронната поща</a:t>
            </a:r>
            <a:endParaRPr lang="en-US" sz="2200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200" b="1" i="1" dirty="0" smtClean="0"/>
              <a:t>POP3 (Post Office Protocol 3)</a:t>
            </a:r>
            <a:r>
              <a:rPr lang="bg-BG" sz="2200" b="1" i="1" dirty="0" smtClean="0"/>
              <a:t> </a:t>
            </a:r>
            <a:r>
              <a:rPr lang="bg-BG" sz="2200" i="1" dirty="0" smtClean="0"/>
              <a:t>и</a:t>
            </a:r>
            <a:r>
              <a:rPr lang="bg-BG" sz="2200" b="1" i="1" dirty="0" smtClean="0"/>
              <a:t> </a:t>
            </a:r>
            <a:r>
              <a:rPr lang="en-US" sz="2200" b="1" i="1" dirty="0" smtClean="0"/>
              <a:t>IMAP (Internet Message Access Protocol)</a:t>
            </a:r>
            <a:endParaRPr lang="bg-BG" sz="2200" b="1" i="1" dirty="0" smtClean="0"/>
          </a:p>
          <a:p>
            <a:pPr marL="0" indent="0" algn="just">
              <a:buNone/>
            </a:pPr>
            <a:r>
              <a:rPr lang="bg-BG" sz="2200" dirty="0" smtClean="0"/>
              <a:t>Чрез тях се осъществява изпращането и получаването на съобщения по електронната поща</a:t>
            </a:r>
            <a:endParaRPr lang="en-US" sz="2200" dirty="0" smtClean="0"/>
          </a:p>
          <a:p>
            <a:pPr>
              <a:buFont typeface="Wingdings" pitchFamily="2" charset="2"/>
              <a:buChar char="ü"/>
            </a:pPr>
            <a:r>
              <a:rPr lang="en-US" sz="2200" b="1" i="1" dirty="0" smtClean="0"/>
              <a:t>IRC (Internet Relay Chat)</a:t>
            </a:r>
            <a:endParaRPr lang="bg-BG" sz="2200" b="1" i="1" dirty="0"/>
          </a:p>
          <a:p>
            <a:pPr marL="0" indent="0">
              <a:buNone/>
            </a:pPr>
            <a:r>
              <a:rPr lang="ru-RU" sz="2200" dirty="0" smtClean="0"/>
              <a:t>Използва се за разговори в реално време</a:t>
            </a:r>
          </a:p>
        </p:txBody>
      </p:sp>
    </p:spTree>
    <p:extLst>
      <p:ext uri="{BB962C8B-B14F-4D97-AF65-F5344CB8AC3E}">
        <p14:creationId xmlns:p14="http://schemas.microsoft.com/office/powerpoint/2010/main" val="1626117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r>
              <a:rPr lang="bg-BG" dirty="0" smtClean="0"/>
              <a:t>2.  Адрес на компютър (</a:t>
            </a:r>
            <a:r>
              <a:rPr lang="en-US" dirty="0" smtClean="0"/>
              <a:t>IP </a:t>
            </a:r>
            <a:r>
              <a:rPr lang="bg-BG" dirty="0" smtClean="0"/>
              <a:t>адрес)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  <a:solidFill>
            <a:schemeClr val="bg1">
              <a:lumMod val="95000"/>
              <a:alpha val="75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 smtClean="0"/>
              <a:t>а) о</a:t>
            </a:r>
            <a:r>
              <a:rPr lang="bg-BG" sz="2200" dirty="0" smtClean="0"/>
              <a:t>пределение - уникален </a:t>
            </a:r>
            <a:r>
              <a:rPr lang="bg-BG" sz="2200" dirty="0"/>
              <a:t>идентификационен номер на всяко устройство в </a:t>
            </a:r>
            <a:r>
              <a:rPr lang="bg-BG" sz="2200" dirty="0" smtClean="0"/>
              <a:t>мрежата</a:t>
            </a:r>
            <a:r>
              <a:rPr lang="en-US" sz="2200" dirty="0" smtClean="0"/>
              <a:t>.</a:t>
            </a:r>
            <a:endParaRPr lang="bg-BG" sz="2200" dirty="0" smtClean="0"/>
          </a:p>
          <a:p>
            <a:pPr marL="0" lvl="0" indent="0">
              <a:buNone/>
              <a:defRPr/>
            </a:pPr>
            <a:r>
              <a:rPr lang="bg-BG" sz="2200" dirty="0" smtClean="0"/>
              <a:t>Всеки </a:t>
            </a:r>
            <a:r>
              <a:rPr lang="bg-BG" sz="2200" dirty="0"/>
              <a:t>IP адрес се състои от четири цели числа по-големи или равни на нула и по-малки или равни на 255, разделени с точка. </a:t>
            </a:r>
            <a:endParaRPr lang="bg-BG" sz="2200" dirty="0" smtClean="0"/>
          </a:p>
          <a:p>
            <a:pPr marL="0" lvl="0" indent="0">
              <a:buNone/>
              <a:defRPr/>
            </a:pPr>
            <a:r>
              <a:rPr lang="bg-BG" sz="2200" dirty="0" smtClean="0"/>
              <a:t>б) версии </a:t>
            </a:r>
          </a:p>
          <a:p>
            <a:pPr marL="628650" indent="-268288" algn="just">
              <a:buFont typeface="Wingdings" pitchFamily="2" charset="2"/>
              <a:buChar char="ü"/>
              <a:defRPr/>
            </a:pPr>
            <a:r>
              <a:rPr lang="en-US" sz="2200" b="1" dirty="0" smtClean="0"/>
              <a:t>IPv4</a:t>
            </a:r>
            <a:r>
              <a:rPr lang="bg-BG" sz="2200" dirty="0"/>
              <a:t> </a:t>
            </a:r>
            <a:r>
              <a:rPr lang="bg-BG" sz="2200" dirty="0" smtClean="0"/>
              <a:t>- състои </a:t>
            </a:r>
            <a:r>
              <a:rPr lang="bg-BG" sz="2200" dirty="0"/>
              <a:t>се от четири </a:t>
            </a:r>
            <a:r>
              <a:rPr lang="bg-BG" sz="2200" dirty="0" smtClean="0"/>
              <a:t>цели числа, разделени </a:t>
            </a:r>
            <a:r>
              <a:rPr lang="bg-BG" sz="2200" dirty="0"/>
              <a:t>с </a:t>
            </a:r>
            <a:r>
              <a:rPr lang="bg-BG" sz="2200" dirty="0" smtClean="0"/>
              <a:t>точки</a:t>
            </a:r>
          </a:p>
          <a:p>
            <a:pPr marL="0" indent="0" algn="ctr">
              <a:buNone/>
              <a:defRPr/>
            </a:pPr>
            <a:r>
              <a:rPr lang="bg-BG" sz="2200" b="1" dirty="0" smtClean="0"/>
              <a:t>Пример</a:t>
            </a:r>
            <a:r>
              <a:rPr lang="bg-BG" sz="2200" b="1" dirty="0"/>
              <a:t>: </a:t>
            </a:r>
            <a:r>
              <a:rPr lang="bg-BG" sz="2200" b="1" dirty="0" smtClean="0"/>
              <a:t>198.140.68.19</a:t>
            </a:r>
            <a:endParaRPr lang="bg-BG" sz="2200" b="1" dirty="0"/>
          </a:p>
          <a:p>
            <a:pPr marL="628650" indent="-268288" algn="just">
              <a:buFont typeface="Wingdings" pitchFamily="2" charset="2"/>
              <a:buChar char="ü"/>
              <a:defRPr/>
            </a:pPr>
            <a:r>
              <a:rPr lang="en-US" sz="2200" b="1" dirty="0" smtClean="0"/>
              <a:t>IPv6</a:t>
            </a:r>
            <a:r>
              <a:rPr lang="bg-BG" sz="2200" dirty="0"/>
              <a:t> </a:t>
            </a:r>
            <a:r>
              <a:rPr lang="bg-BG" sz="2200" dirty="0" smtClean="0"/>
              <a:t>- състои </a:t>
            </a:r>
            <a:r>
              <a:rPr lang="bg-BG" sz="2200" dirty="0"/>
              <a:t>се от осем </a:t>
            </a:r>
            <a:r>
              <a:rPr lang="bg-BG" sz="2200" dirty="0" smtClean="0"/>
              <a:t>числа от шестнайсетична бройна система, </a:t>
            </a:r>
            <a:r>
              <a:rPr lang="bg-BG" sz="2200" dirty="0"/>
              <a:t>разделени с двоеточие </a:t>
            </a:r>
            <a:endParaRPr lang="bg-BG" sz="2200" dirty="0" smtClean="0"/>
          </a:p>
          <a:p>
            <a:pPr marL="0" indent="0" algn="ctr">
              <a:buNone/>
              <a:defRPr/>
            </a:pPr>
            <a:r>
              <a:rPr lang="bg-BG" sz="2200" b="1" dirty="0" smtClean="0"/>
              <a:t>Пример</a:t>
            </a:r>
            <a:r>
              <a:rPr lang="bg-BG" sz="2200" b="1" dirty="0"/>
              <a:t>: </a:t>
            </a:r>
            <a:r>
              <a:rPr lang="en-US" sz="2200" b="1" dirty="0" smtClean="0"/>
              <a:t>bc43</a:t>
            </a:r>
            <a:r>
              <a:rPr lang="fr-CA" sz="2200" b="1" dirty="0" smtClean="0"/>
              <a:t>:5dee:ac3d:2fa3:3a4a:bf:ae8b:3bab</a:t>
            </a:r>
            <a:endParaRPr lang="bg-BG" sz="2200" b="1" dirty="0"/>
          </a:p>
        </p:txBody>
      </p:sp>
    </p:spTree>
    <p:extLst>
      <p:ext uri="{BB962C8B-B14F-4D97-AF65-F5344CB8AC3E}">
        <p14:creationId xmlns:p14="http://schemas.microsoft.com/office/powerpoint/2010/main" val="36251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r>
              <a:rPr lang="bg-BG" dirty="0"/>
              <a:t>2.  Адрес на компютър (</a:t>
            </a:r>
            <a:r>
              <a:rPr lang="en-US" dirty="0"/>
              <a:t>IP </a:t>
            </a:r>
            <a:r>
              <a:rPr lang="bg-BG" dirty="0"/>
              <a:t>адрес)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4800"/>
          </a:xfrm>
          <a:solidFill>
            <a:schemeClr val="bg1">
              <a:lumMod val="95000"/>
              <a:alpha val="7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200" dirty="0" smtClean="0"/>
              <a:t>в</a:t>
            </a:r>
            <a:r>
              <a:rPr lang="ru-RU" sz="2200" dirty="0" smtClean="0"/>
              <a:t>) структура на </a:t>
            </a:r>
            <a:r>
              <a:rPr lang="en-US" sz="2200" dirty="0" smtClean="0"/>
              <a:t>IP </a:t>
            </a:r>
            <a:r>
              <a:rPr lang="bg-BG" sz="2200" dirty="0" smtClean="0"/>
              <a:t>адрес</a:t>
            </a:r>
            <a:endParaRPr lang="ru-RU" sz="2200" dirty="0" smtClean="0"/>
          </a:p>
          <a:p>
            <a:pPr marL="176213" indent="92075" algn="just">
              <a:buFont typeface="Wingdings" pitchFamily="2" charset="2"/>
              <a:buChar char="ü"/>
              <a:defRPr/>
            </a:pPr>
            <a:r>
              <a:rPr lang="bg-BG" sz="2200" dirty="0" smtClean="0"/>
              <a:t> </a:t>
            </a:r>
            <a:r>
              <a:rPr lang="bg-BG" sz="2200" dirty="0" smtClean="0"/>
              <a:t> </a:t>
            </a:r>
            <a:r>
              <a:rPr lang="en-US" sz="2200" dirty="0" smtClean="0"/>
              <a:t>IP </a:t>
            </a:r>
            <a:r>
              <a:rPr lang="bg-BG" sz="2200" dirty="0" smtClean="0"/>
              <a:t>адресите се задават от регистриращи организации, към които всеки интернет доставчик изпраща заявка за „блок от адреси“</a:t>
            </a:r>
            <a:endParaRPr lang="ru-RU" sz="2200" dirty="0"/>
          </a:p>
          <a:p>
            <a:pPr marL="176213" indent="92075" algn="just">
              <a:buFont typeface="Wingdings" pitchFamily="2" charset="2"/>
              <a:buChar char="ü"/>
              <a:defRPr/>
            </a:pPr>
            <a:r>
              <a:rPr lang="bg-BG" sz="2200" dirty="0" smtClean="0"/>
              <a:t>  </a:t>
            </a:r>
            <a:r>
              <a:rPr lang="en-US" sz="2200" dirty="0"/>
              <a:t>IP </a:t>
            </a:r>
            <a:r>
              <a:rPr lang="bg-BG" sz="2200" dirty="0" smtClean="0"/>
              <a:t>адресът се състои от две части – адрес на мрежата и адрес на компютъра</a:t>
            </a:r>
          </a:p>
          <a:p>
            <a:pPr marL="176213" indent="92075">
              <a:buFont typeface="Wingdings" pitchFamily="2" charset="2"/>
              <a:buChar char="ü"/>
              <a:defRPr/>
            </a:pPr>
            <a:r>
              <a:rPr lang="bg-BG" sz="2200" dirty="0" smtClean="0"/>
              <a:t> видове</a:t>
            </a:r>
            <a:endParaRPr lang="bg-BG" sz="2200" dirty="0"/>
          </a:p>
          <a:p>
            <a:pPr marL="803275" indent="-360363" algn="just">
              <a:buFont typeface="Wingdings" pitchFamily="2" charset="2"/>
              <a:buChar char="v"/>
            </a:pPr>
            <a:r>
              <a:rPr lang="ru-RU" sz="2200" i="1" dirty="0" smtClean="0"/>
              <a:t>постоянен IP адрес </a:t>
            </a:r>
            <a:r>
              <a:rPr lang="ru-RU" sz="2200" dirty="0"/>
              <a:t>– задава се от интернет доставчика за </a:t>
            </a:r>
            <a:r>
              <a:rPr lang="ru-RU" sz="2200" dirty="0" smtClean="0"/>
              <a:t>определен компютър </a:t>
            </a:r>
            <a:r>
              <a:rPr lang="ru-RU" sz="2200" dirty="0"/>
              <a:t>като постоянен негов </a:t>
            </a:r>
            <a:r>
              <a:rPr lang="ru-RU" sz="2200" dirty="0" smtClean="0"/>
              <a:t>адрес</a:t>
            </a:r>
            <a:endParaRPr lang="ru-RU" sz="2200" dirty="0"/>
          </a:p>
          <a:p>
            <a:pPr marL="803275" indent="-360363" algn="just">
              <a:buFont typeface="Wingdings" pitchFamily="2" charset="2"/>
              <a:buChar char="v"/>
            </a:pPr>
            <a:r>
              <a:rPr lang="ru-RU" sz="2200" i="1" dirty="0" smtClean="0"/>
              <a:t> динамичен </a:t>
            </a:r>
            <a:r>
              <a:rPr lang="ru-RU" sz="2200" i="1" dirty="0"/>
              <a:t>IP </a:t>
            </a:r>
            <a:r>
              <a:rPr lang="ru-RU" sz="2200" i="1" dirty="0" smtClean="0"/>
              <a:t>адрес </a:t>
            </a:r>
            <a:r>
              <a:rPr lang="ru-RU" sz="2200" dirty="0" smtClean="0"/>
              <a:t>– променя се при всяко включване в мрежата</a:t>
            </a:r>
          </a:p>
        </p:txBody>
      </p:sp>
    </p:spTree>
    <p:extLst>
      <p:ext uri="{BB962C8B-B14F-4D97-AF65-F5344CB8AC3E}">
        <p14:creationId xmlns:p14="http://schemas.microsoft.com/office/powerpoint/2010/main" val="28921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r>
              <a:rPr lang="bg-BG" dirty="0"/>
              <a:t>3</a:t>
            </a:r>
            <a:r>
              <a:rPr lang="bg-BG" dirty="0" smtClean="0"/>
              <a:t>.  Домейни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  <a:solidFill>
            <a:schemeClr val="bg1">
              <a:lumMod val="95000"/>
              <a:alpha val="7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/>
              <a:t>а</a:t>
            </a:r>
            <a:r>
              <a:rPr lang="ru-RU" sz="2200" dirty="0" smtClean="0"/>
              <a:t>) същност</a:t>
            </a:r>
          </a:p>
          <a:p>
            <a:pPr marL="0" indent="0" algn="just">
              <a:buNone/>
            </a:pPr>
            <a:r>
              <a:rPr lang="ru-RU" sz="2200" dirty="0"/>
              <a:t>О</a:t>
            </a:r>
            <a:r>
              <a:rPr lang="ru-RU" sz="2200" dirty="0" smtClean="0"/>
              <a:t>т англ. domain </a:t>
            </a:r>
            <a:r>
              <a:rPr lang="ru-RU" sz="2200" dirty="0"/>
              <a:t>и означава </a:t>
            </a:r>
            <a:r>
              <a:rPr lang="ru-RU" sz="2200" dirty="0" smtClean="0"/>
              <a:t>област (</a:t>
            </a:r>
            <a:r>
              <a:rPr lang="ru-RU" sz="2200" dirty="0"/>
              <a:t>владение</a:t>
            </a:r>
            <a:r>
              <a:rPr lang="ru-RU" sz="2200" dirty="0" smtClean="0"/>
              <a:t>). Заменят </a:t>
            </a:r>
            <a:r>
              <a:rPr lang="en-US" sz="2200" dirty="0" smtClean="0"/>
              <a:t>IP </a:t>
            </a:r>
            <a:r>
              <a:rPr lang="bg-BG" sz="2200" dirty="0" smtClean="0"/>
              <a:t>адреса на сървърът, където са качени файловете на сайта</a:t>
            </a:r>
            <a:r>
              <a:rPr lang="ru-RU" sz="2200" dirty="0" smtClean="0"/>
              <a:t>. </a:t>
            </a:r>
          </a:p>
          <a:p>
            <a:pPr marL="0" indent="0" algn="just">
              <a:buNone/>
            </a:pPr>
            <a:r>
              <a:rPr lang="ru-RU" sz="2200" dirty="0" smtClean="0"/>
              <a:t>Съответствието на </a:t>
            </a:r>
            <a:r>
              <a:rPr lang="en-US" sz="2200" dirty="0"/>
              <a:t>IP </a:t>
            </a:r>
            <a:r>
              <a:rPr lang="bg-BG" sz="2200" dirty="0" smtClean="0"/>
              <a:t>адрес и домейн е записано на специални сървъри, наречени </a:t>
            </a:r>
            <a:r>
              <a:rPr lang="en-US" sz="2200" b="1" dirty="0"/>
              <a:t>DNS </a:t>
            </a:r>
            <a:r>
              <a:rPr lang="bg-BG" sz="2200" b="1" dirty="0" smtClean="0"/>
              <a:t>(</a:t>
            </a:r>
            <a:r>
              <a:rPr lang="en-US" sz="2200" b="1" dirty="0" smtClean="0"/>
              <a:t>D</a:t>
            </a:r>
            <a:r>
              <a:rPr lang="ru-RU" sz="2200" b="1" dirty="0" smtClean="0"/>
              <a:t>omain </a:t>
            </a:r>
            <a:r>
              <a:rPr lang="en-US" sz="2200" b="1" dirty="0"/>
              <a:t>N</a:t>
            </a:r>
            <a:r>
              <a:rPr lang="ru-RU" sz="2200" b="1" dirty="0" smtClean="0"/>
              <a:t>ame </a:t>
            </a:r>
            <a:r>
              <a:rPr lang="en-US" sz="2200" b="1" dirty="0" smtClean="0"/>
              <a:t>Servers).</a:t>
            </a:r>
          </a:p>
          <a:p>
            <a:pPr marL="0" indent="0" algn="just">
              <a:buNone/>
            </a:pPr>
            <a:endParaRPr lang="bg-BG" sz="2200" dirty="0" smtClean="0"/>
          </a:p>
          <a:p>
            <a:pPr marL="0" indent="0" algn="just">
              <a:buNone/>
            </a:pPr>
            <a:r>
              <a:rPr lang="bg-BG" sz="2200" dirty="0" smtClean="0"/>
              <a:t>б) структура</a:t>
            </a:r>
          </a:p>
          <a:p>
            <a:pPr marL="0" indent="0" algn="just">
              <a:buNone/>
            </a:pPr>
            <a:r>
              <a:rPr lang="bg-BG" sz="2200" dirty="0" smtClean="0"/>
              <a:t>Имената на домейните се образуват от отделни думи, изписани най-често на латиница, без интервали, разделени с точки. Всяка част от името между две точки е свързана с определена мрежа.</a:t>
            </a:r>
          </a:p>
          <a:p>
            <a:pPr marL="0" indent="0" algn="just">
              <a:buNone/>
            </a:pPr>
            <a:r>
              <a:rPr lang="bg-BG" sz="2200" dirty="0" smtClean="0"/>
              <a:t>Колкото по-хадясно в името е думата, толкова от по-високо ниво е мрежата.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661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r>
              <a:rPr lang="bg-BG" dirty="0"/>
              <a:t>3.  Домейни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  <a:solidFill>
            <a:schemeClr val="bg1">
              <a:lumMod val="95000"/>
              <a:alpha val="75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200" dirty="0" smtClean="0"/>
              <a:t>Домейн от първо </a:t>
            </a:r>
            <a:r>
              <a:rPr lang="ru-RU" sz="2200" dirty="0"/>
              <a:t>ниво </a:t>
            </a:r>
            <a:r>
              <a:rPr lang="ru-RU" sz="2200" dirty="0" smtClean="0"/>
              <a:t>(To</a:t>
            </a:r>
            <a:r>
              <a:rPr lang="en-US" sz="2200" dirty="0" smtClean="0"/>
              <a:t>p</a:t>
            </a:r>
            <a:r>
              <a:rPr lang="bg-BG" sz="2200" dirty="0" smtClean="0"/>
              <a:t>-</a:t>
            </a:r>
            <a:r>
              <a:rPr lang="ru-RU" sz="2200" dirty="0" smtClean="0"/>
              <a:t>Level </a:t>
            </a:r>
            <a:r>
              <a:rPr lang="en-US" sz="2200" dirty="0" smtClean="0"/>
              <a:t>Domains</a:t>
            </a:r>
            <a:r>
              <a:rPr lang="en-US" sz="2200" dirty="0"/>
              <a:t>). </a:t>
            </a:r>
            <a:endParaRPr lang="bg-BG" sz="2200" dirty="0" smtClean="0"/>
          </a:p>
          <a:p>
            <a:pPr marL="0" indent="0">
              <a:buNone/>
            </a:pPr>
            <a:r>
              <a:rPr lang="bg-BG" sz="2200" dirty="0" smtClean="0"/>
              <a:t>Например: 	</a:t>
            </a:r>
            <a:r>
              <a:rPr lang="en-US" sz="2200" dirty="0" smtClean="0"/>
              <a:t>com </a:t>
            </a:r>
            <a:r>
              <a:rPr lang="en-US" sz="2200" dirty="0"/>
              <a:t>– </a:t>
            </a:r>
            <a:r>
              <a:rPr lang="bg-BG" sz="2200" dirty="0" smtClean="0"/>
              <a:t>търговски организации	</a:t>
            </a:r>
          </a:p>
          <a:p>
            <a:pPr marL="0" indent="0">
              <a:buNone/>
            </a:pPr>
            <a:r>
              <a:rPr lang="bg-BG" sz="2200" dirty="0"/>
              <a:t>	</a:t>
            </a:r>
            <a:r>
              <a:rPr lang="bg-BG" sz="2200" dirty="0" smtClean="0"/>
              <a:t>	</a:t>
            </a:r>
            <a:r>
              <a:rPr lang="en-US" sz="2200" dirty="0" err="1" smtClean="0"/>
              <a:t>edu</a:t>
            </a:r>
            <a:r>
              <a:rPr lang="en-US" sz="2200" dirty="0" smtClean="0"/>
              <a:t> </a:t>
            </a:r>
            <a:r>
              <a:rPr lang="en-US" sz="2200" dirty="0"/>
              <a:t>– </a:t>
            </a:r>
            <a:r>
              <a:rPr lang="bg-BG" sz="2200" dirty="0" smtClean="0"/>
              <a:t>образователни институции</a:t>
            </a:r>
          </a:p>
          <a:p>
            <a:pPr marL="0" indent="0">
              <a:buNone/>
            </a:pPr>
            <a:r>
              <a:rPr lang="bg-BG" sz="2200" dirty="0"/>
              <a:t>	</a:t>
            </a:r>
            <a:r>
              <a:rPr lang="bg-BG" sz="2200" dirty="0" smtClean="0"/>
              <a:t>	</a:t>
            </a:r>
            <a:r>
              <a:rPr lang="en-US" sz="2200" dirty="0" smtClean="0"/>
              <a:t>net</a:t>
            </a:r>
            <a:r>
              <a:rPr lang="bg-BG" sz="2200" dirty="0" smtClean="0"/>
              <a:t> – мрежови организации</a:t>
            </a:r>
          </a:p>
          <a:p>
            <a:pPr marL="0" indent="0">
              <a:buNone/>
            </a:pPr>
            <a:r>
              <a:rPr lang="bg-BG" sz="2200" dirty="0"/>
              <a:t>	</a:t>
            </a:r>
            <a:r>
              <a:rPr lang="bg-BG" sz="2200" dirty="0" smtClean="0"/>
              <a:t>	</a:t>
            </a:r>
            <a:r>
              <a:rPr lang="en-US" sz="2200" dirty="0" smtClean="0"/>
              <a:t>org</a:t>
            </a:r>
            <a:r>
              <a:rPr lang="bg-BG" sz="2200" dirty="0" smtClean="0"/>
              <a:t> </a:t>
            </a:r>
            <a:r>
              <a:rPr lang="en-US" sz="2200" dirty="0" smtClean="0"/>
              <a:t>–</a:t>
            </a:r>
            <a:r>
              <a:rPr lang="bg-BG" sz="2200" dirty="0" smtClean="0"/>
              <a:t> нетърговски организации</a:t>
            </a:r>
          </a:p>
          <a:p>
            <a:pPr marL="0" indent="0">
              <a:buNone/>
            </a:pPr>
            <a:r>
              <a:rPr lang="bg-BG" sz="2200" dirty="0"/>
              <a:t>	</a:t>
            </a:r>
            <a:r>
              <a:rPr lang="bg-BG" sz="2200" dirty="0" smtClean="0"/>
              <a:t>	</a:t>
            </a:r>
            <a:r>
              <a:rPr lang="en-US" sz="2200" dirty="0" err="1" smtClean="0"/>
              <a:t>bg</a:t>
            </a:r>
            <a:r>
              <a:rPr lang="en-US" sz="2200" dirty="0" smtClean="0"/>
              <a:t>, </a:t>
            </a:r>
            <a:r>
              <a:rPr lang="en-US" sz="2200" dirty="0" err="1" smtClean="0"/>
              <a:t>uk</a:t>
            </a:r>
            <a:r>
              <a:rPr lang="en-US" sz="2200" dirty="0" smtClean="0"/>
              <a:t>, de </a:t>
            </a:r>
            <a:r>
              <a:rPr lang="bg-BG" sz="2200" dirty="0" smtClean="0"/>
              <a:t>и т.н. – държавно ниво и др.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/>
              <a:t>Домейн от </a:t>
            </a:r>
            <a:r>
              <a:rPr lang="ru-RU" sz="2200" dirty="0" smtClean="0"/>
              <a:t>второ </a:t>
            </a:r>
            <a:r>
              <a:rPr lang="ru-RU" sz="2200" dirty="0"/>
              <a:t>ниво </a:t>
            </a:r>
            <a:r>
              <a:rPr lang="ru-RU" sz="2200" dirty="0" smtClean="0"/>
              <a:t>– регистрирани домейни, които се явяват поддомейни на тези от първо ниво 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/>
              <a:t>Домейн от </a:t>
            </a:r>
            <a:r>
              <a:rPr lang="ru-RU" sz="2200" dirty="0" smtClean="0"/>
              <a:t>трето ниво – поддомейни на домейните от второ ниво</a:t>
            </a:r>
          </a:p>
        </p:txBody>
      </p:sp>
    </p:spTree>
    <p:extLst>
      <p:ext uri="{BB962C8B-B14F-4D97-AF65-F5344CB8AC3E}">
        <p14:creationId xmlns:p14="http://schemas.microsoft.com/office/powerpoint/2010/main" val="4725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r>
              <a:rPr lang="bg-BG" dirty="0"/>
              <a:t>4</a:t>
            </a:r>
            <a:r>
              <a:rPr lang="bg-BG" dirty="0" smtClean="0"/>
              <a:t>.  Адрес на ресурс в Интернет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  <a:solidFill>
            <a:schemeClr val="bg1">
              <a:lumMod val="95000"/>
              <a:alpha val="7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200" b="1" dirty="0" smtClean="0"/>
              <a:t>URL - </a:t>
            </a:r>
            <a:r>
              <a:rPr lang="bg-BG" sz="2200" i="1" dirty="0" smtClean="0"/>
              <a:t>Uniform Resource Locator</a:t>
            </a:r>
            <a:r>
              <a:rPr lang="bg-BG" sz="2200" dirty="0" smtClean="0"/>
              <a:t>, универсален указател на ресурс</a:t>
            </a:r>
          </a:p>
          <a:p>
            <a:pPr algn="just">
              <a:buFont typeface="Wingdings" pitchFamily="2" charset="2"/>
              <a:buChar char="ü"/>
            </a:pPr>
            <a:r>
              <a:rPr lang="bg-BG" sz="2200" dirty="0" smtClean="0"/>
              <a:t>Всеки ресурс в интернет се идентифицира с URL и има уникално име. </a:t>
            </a:r>
          </a:p>
          <a:p>
            <a:pPr algn="just">
              <a:buFont typeface="Wingdings" pitchFamily="2" charset="2"/>
              <a:buChar char="ü"/>
            </a:pPr>
            <a:r>
              <a:rPr lang="bg-BG" sz="2200" dirty="0" smtClean="0"/>
              <a:t>Той определя типа и метода на достъп до даден обект и се състои от име на протокола,  име на сървъра, пътя до ресурса на съвъра</a:t>
            </a:r>
          </a:p>
          <a:p>
            <a:pPr marL="0" indent="0">
              <a:buNone/>
            </a:pPr>
            <a:r>
              <a:rPr lang="bg-BG" sz="2000" b="1" dirty="0" smtClean="0"/>
              <a:t>Пример</a:t>
            </a:r>
            <a:r>
              <a:rPr lang="bg-BG" sz="2000" b="1" dirty="0"/>
              <a:t>:</a:t>
            </a:r>
            <a:endParaRPr lang="bg-BG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ru-RU" sz="2000" dirty="0" smtClean="0"/>
              <a:t>http</a:t>
            </a:r>
            <a:r>
              <a:rPr lang="bg-BG" sz="2000" dirty="0"/>
              <a:t>://</a:t>
            </a:r>
            <a:r>
              <a:rPr lang="ru-RU" sz="2000" dirty="0"/>
              <a:t>gpche</a:t>
            </a:r>
            <a:r>
              <a:rPr lang="bg-BG" sz="2000" dirty="0"/>
              <a:t>-</a:t>
            </a:r>
            <a:r>
              <a:rPr lang="ru-RU" sz="2000" dirty="0"/>
              <a:t>pl</a:t>
            </a:r>
            <a:r>
              <a:rPr lang="bg-BG" sz="2000" dirty="0"/>
              <a:t>.</a:t>
            </a:r>
            <a:r>
              <a:rPr lang="ru-RU" sz="2000" dirty="0"/>
              <a:t>com</a:t>
            </a:r>
            <a:r>
              <a:rPr lang="bg-BG" sz="2000" dirty="0"/>
              <a:t>/</a:t>
            </a:r>
            <a:r>
              <a:rPr lang="ru-RU" sz="2000" dirty="0"/>
              <a:t>wp</a:t>
            </a:r>
            <a:r>
              <a:rPr lang="bg-BG" sz="2000" dirty="0"/>
              <a:t>-</a:t>
            </a:r>
            <a:r>
              <a:rPr lang="ru-RU" sz="2000" dirty="0"/>
              <a:t>content</a:t>
            </a:r>
            <a:r>
              <a:rPr lang="bg-BG" sz="2000" dirty="0"/>
              <a:t>/</a:t>
            </a:r>
            <a:r>
              <a:rPr lang="ru-RU" sz="2000" dirty="0"/>
              <a:t>uploads</a:t>
            </a:r>
            <a:r>
              <a:rPr lang="bg-BG" sz="2000" dirty="0" smtClean="0"/>
              <a:t>/201</a:t>
            </a:r>
            <a:r>
              <a:rPr lang="en-US" sz="2000" dirty="0" smtClean="0"/>
              <a:t>8</a:t>
            </a:r>
            <a:r>
              <a:rPr lang="bg-BG" sz="2000" dirty="0" smtClean="0"/>
              <a:t>/10/</a:t>
            </a:r>
            <a:r>
              <a:rPr lang="ru-RU" sz="2000" dirty="0"/>
              <a:t>Grafik</a:t>
            </a:r>
            <a:r>
              <a:rPr lang="bg-BG" sz="2000" dirty="0"/>
              <a:t>-</a:t>
            </a:r>
            <a:r>
              <a:rPr lang="ru-RU" sz="2000" dirty="0"/>
              <a:t>klasni</a:t>
            </a:r>
            <a:r>
              <a:rPr lang="bg-BG" sz="2000" dirty="0"/>
              <a:t>-</a:t>
            </a:r>
            <a:r>
              <a:rPr lang="ru-RU" sz="2000" dirty="0"/>
              <a:t>kontrolni</a:t>
            </a:r>
            <a:r>
              <a:rPr lang="bg-BG" sz="2000" dirty="0" smtClean="0"/>
              <a:t>-</a:t>
            </a:r>
            <a:r>
              <a:rPr lang="en-US" sz="2000" dirty="0" smtClean="0"/>
              <a:t>9</a:t>
            </a:r>
            <a:r>
              <a:rPr lang="ru-RU" sz="2000" dirty="0" smtClean="0"/>
              <a:t>klas</a:t>
            </a:r>
            <a:r>
              <a:rPr lang="bg-BG" sz="2000" dirty="0"/>
              <a:t>.</a:t>
            </a:r>
            <a:r>
              <a:rPr lang="ru-RU" sz="2000" dirty="0"/>
              <a:t>pdf </a:t>
            </a:r>
          </a:p>
        </p:txBody>
      </p:sp>
      <p:sp>
        <p:nvSpPr>
          <p:cNvPr id="4" name="Line Callout 1 3"/>
          <p:cNvSpPr/>
          <p:nvPr/>
        </p:nvSpPr>
        <p:spPr>
          <a:xfrm>
            <a:off x="685800" y="4211782"/>
            <a:ext cx="1219200" cy="457200"/>
          </a:xfrm>
          <a:prstGeom prst="borderCallout1">
            <a:avLst>
              <a:gd name="adj1" fmla="val 103653"/>
              <a:gd name="adj2" fmla="val 30304"/>
              <a:gd name="adj3" fmla="val 104785"/>
              <a:gd name="adj4" fmla="val 2969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 smtClean="0">
                <a:solidFill>
                  <a:schemeClr val="tx1"/>
                </a:solidFill>
              </a:rPr>
              <a:t>Име на протокола</a:t>
            </a:r>
            <a:endParaRPr lang="bg-BG" sz="1600" dirty="0">
              <a:solidFill>
                <a:schemeClr val="tx1"/>
              </a:solidFill>
            </a:endParaRPr>
          </a:p>
        </p:txBody>
      </p:sp>
      <p:sp>
        <p:nvSpPr>
          <p:cNvPr id="5" name="Line Callout 1 4"/>
          <p:cNvSpPr/>
          <p:nvPr/>
        </p:nvSpPr>
        <p:spPr>
          <a:xfrm>
            <a:off x="1447800" y="5641109"/>
            <a:ext cx="1219200" cy="457200"/>
          </a:xfrm>
          <a:prstGeom prst="borderCallout1">
            <a:avLst>
              <a:gd name="adj1" fmla="val -1397"/>
              <a:gd name="adj2" fmla="val 51516"/>
              <a:gd name="adj3" fmla="val -4305"/>
              <a:gd name="adj4" fmla="val 509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 smtClean="0">
                <a:solidFill>
                  <a:schemeClr val="tx1"/>
                </a:solidFill>
              </a:rPr>
              <a:t>Име на домейна</a:t>
            </a:r>
            <a:endParaRPr lang="bg-BG" sz="1600" dirty="0">
              <a:solidFill>
                <a:schemeClr val="tx1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4800600" y="4114800"/>
            <a:ext cx="1828800" cy="457200"/>
          </a:xfrm>
          <a:prstGeom prst="borderCallout1">
            <a:avLst>
              <a:gd name="adj1" fmla="val 105673"/>
              <a:gd name="adj2" fmla="val 50758"/>
              <a:gd name="adj3" fmla="val 110846"/>
              <a:gd name="adj4" fmla="val 4863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 smtClean="0">
                <a:solidFill>
                  <a:schemeClr val="tx1"/>
                </a:solidFill>
              </a:rPr>
              <a:t>Местоположение и име </a:t>
            </a:r>
            <a:r>
              <a:rPr lang="bg-BG" sz="1600" dirty="0" smtClean="0">
                <a:solidFill>
                  <a:schemeClr val="tx1"/>
                </a:solidFill>
              </a:rPr>
              <a:t>на ресурса</a:t>
            </a:r>
            <a:endParaRPr lang="bg-BG" sz="1600" dirty="0">
              <a:solidFill>
                <a:schemeClr val="tx1"/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 rot="5400000">
            <a:off x="876300" y="4533900"/>
            <a:ext cx="304800" cy="685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Left Brace 7"/>
          <p:cNvSpPr/>
          <p:nvPr/>
        </p:nvSpPr>
        <p:spPr>
          <a:xfrm rot="16200000">
            <a:off x="1905000" y="4724400"/>
            <a:ext cx="304800" cy="13716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Left Brace 8"/>
          <p:cNvSpPr/>
          <p:nvPr/>
        </p:nvSpPr>
        <p:spPr>
          <a:xfrm rot="5400000">
            <a:off x="5562600" y="2064328"/>
            <a:ext cx="304800" cy="54864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878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714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Протоколи и адреси в Интернет</vt:lpstr>
      <vt:lpstr>1.  Протоколи в Интернет </vt:lpstr>
      <vt:lpstr>1.  Протоколи в Интернет </vt:lpstr>
      <vt:lpstr>1.  Протоколи в Интернет </vt:lpstr>
      <vt:lpstr>2.  Адрес на компютър (IP адрес) </vt:lpstr>
      <vt:lpstr>2.  Адрес на компютър (IP адрес) </vt:lpstr>
      <vt:lpstr>3.  Домейни </vt:lpstr>
      <vt:lpstr>3.  Домейни </vt:lpstr>
      <vt:lpstr>4.  Адрес на ресурс в Интернет </vt:lpstr>
      <vt:lpstr>Задача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Същност и структура на Интернет</dc:title>
  <dc:creator>User</dc:creator>
  <cp:lastModifiedBy>User</cp:lastModifiedBy>
  <cp:revision>60</cp:revision>
  <dcterms:created xsi:type="dcterms:W3CDTF">2006-08-16T00:00:00Z</dcterms:created>
  <dcterms:modified xsi:type="dcterms:W3CDTF">2019-11-24T07:08:21Z</dcterms:modified>
</cp:coreProperties>
</file>