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9" r:id="rId4"/>
    <p:sldId id="280" r:id="rId5"/>
    <p:sldId id="263" r:id="rId6"/>
    <p:sldId id="264" r:id="rId7"/>
    <p:sldId id="265" r:id="rId8"/>
    <p:sldId id="283" r:id="rId9"/>
    <p:sldId id="270" r:id="rId10"/>
    <p:sldId id="282" r:id="rId11"/>
    <p:sldId id="284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6000"/>
                    </a14:imgEffect>
                  </a14:imgLayer>
                </a14:imgProps>
              </a:ext>
            </a:extLst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Мобилни </a:t>
            </a:r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комуникации</a:t>
            </a:r>
            <a:endParaRPr lang="bg-BG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74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dirty="0"/>
              <a:t>3</a:t>
            </a:r>
            <a:r>
              <a:rPr lang="bg-BG" sz="3200" dirty="0"/>
              <a:t>. </a:t>
            </a:r>
            <a:r>
              <a:rPr lang="bg-BG" sz="3200" dirty="0" smtClean="0"/>
              <a:t>ОС за мобилни </a:t>
            </a:r>
            <a:r>
              <a:rPr lang="bg-BG" sz="3200" dirty="0" smtClean="0"/>
              <a:t>устройства</a:t>
            </a:r>
            <a:endParaRPr lang="bg-BG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828800"/>
            <a:ext cx="8610600" cy="1524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200" dirty="0" smtClean="0"/>
              <a:t>Софтуерна платформа, която съчетава характеристиките на ОС за пресонален компютър с други функции, осигуряващи използването на съвременните комуникации. Първите ОС за мобилни устройства се появяват в края на 90-те години на 20-ти век.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219200"/>
            <a:ext cx="8610600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/>
              <a:t>а</a:t>
            </a:r>
            <a:r>
              <a:rPr lang="bg-BG" sz="2400" dirty="0" smtClean="0"/>
              <a:t>) същност </a:t>
            </a:r>
            <a:endParaRPr lang="bg-BG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505200"/>
            <a:ext cx="8610600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200" dirty="0" smtClean="0"/>
              <a:t>Примери:</a:t>
            </a:r>
          </a:p>
        </p:txBody>
      </p:sp>
      <p:sp>
        <p:nvSpPr>
          <p:cNvPr id="3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805915" y="4267200"/>
            <a:ext cx="7562187" cy="2095210"/>
            <a:chOff x="805915" y="4267200"/>
            <a:chExt cx="7562187" cy="2095210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85" b="7379"/>
            <a:stretch/>
          </p:blipFill>
          <p:spPr bwMode="auto">
            <a:xfrm>
              <a:off x="1676400" y="5442815"/>
              <a:ext cx="5718175" cy="919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805915" y="4267200"/>
              <a:ext cx="7562187" cy="981075"/>
              <a:chOff x="667413" y="4048125"/>
              <a:chExt cx="7050087" cy="828675"/>
            </a:xfrm>
          </p:grpSpPr>
          <p:pic>
            <p:nvPicPr>
              <p:cNvPr id="3083" name="Picture 1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95" b="75291"/>
              <a:stretch/>
            </p:blipFill>
            <p:spPr bwMode="auto">
              <a:xfrm>
                <a:off x="4524069" y="4048800"/>
                <a:ext cx="2333932" cy="82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667413" y="4048125"/>
                <a:ext cx="2891416" cy="828675"/>
                <a:chOff x="667413" y="4048125"/>
                <a:chExt cx="2891416" cy="828675"/>
              </a:xfrm>
            </p:grpSpPr>
            <p:pic>
              <p:nvPicPr>
                <p:cNvPr id="3074" name="Picture 2" descr="Свързано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392" r="68657" b="36499"/>
                <a:stretch/>
              </p:blipFill>
              <p:spPr bwMode="auto">
                <a:xfrm>
                  <a:off x="667413" y="4048125"/>
                  <a:ext cx="1313787" cy="8286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4" name="Picture 1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1058"/>
                <a:stretch/>
              </p:blipFill>
              <p:spPr bwMode="auto">
                <a:xfrm>
                  <a:off x="1981199" y="4048800"/>
                  <a:ext cx="1577630" cy="82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72" t="11539" r="29328"/>
              <a:stretch/>
            </p:blipFill>
            <p:spPr bwMode="auto">
              <a:xfrm>
                <a:off x="6858001" y="4048125"/>
                <a:ext cx="859499" cy="82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86" t="34098" b="7758"/>
              <a:stretch/>
            </p:blipFill>
            <p:spPr bwMode="auto">
              <a:xfrm>
                <a:off x="3558830" y="4048125"/>
                <a:ext cx="965238" cy="82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138042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dirty="0"/>
              <a:t>3</a:t>
            </a:r>
            <a:r>
              <a:rPr lang="bg-BG" sz="3200" dirty="0"/>
              <a:t>. </a:t>
            </a:r>
            <a:r>
              <a:rPr lang="bg-BG" sz="3200" dirty="0" smtClean="0"/>
              <a:t>ОС за мобилни </a:t>
            </a:r>
            <a:r>
              <a:rPr lang="bg-BG" sz="3200" dirty="0" smtClean="0"/>
              <a:t>устройства</a:t>
            </a:r>
            <a:endParaRPr lang="bg-BG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76400"/>
            <a:ext cx="8610600" cy="762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g-BG" sz="2200" dirty="0" smtClean="0"/>
              <a:t>Компютърни програми, с помощта на които работят мобилните устройства.</a:t>
            </a:r>
            <a:endParaRPr lang="bg-BG" sz="22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066800"/>
            <a:ext cx="8610600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/>
              <a:t>б</a:t>
            </a:r>
            <a:r>
              <a:rPr lang="bg-BG" sz="2400" dirty="0" smtClean="0"/>
              <a:t>) мобилни приложения </a:t>
            </a:r>
            <a:endParaRPr lang="bg-BG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7975" y="2590800"/>
            <a:ext cx="8610600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200" dirty="0" smtClean="0"/>
              <a:t>Примери:</a:t>
            </a:r>
          </a:p>
        </p:txBody>
      </p:sp>
      <p:sp>
        <p:nvSpPr>
          <p:cNvPr id="3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902757" cy="342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727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6096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/>
              <a:t>4</a:t>
            </a:r>
            <a:r>
              <a:rPr lang="bg-BG" sz="3200" dirty="0" smtClean="0"/>
              <a:t>. </a:t>
            </a:r>
            <a:r>
              <a:rPr lang="bg-BG" sz="3200" dirty="0" smtClean="0"/>
              <a:t>Прехвърляне на информация</a:t>
            </a:r>
            <a:endParaRPr lang="bg-BG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90600"/>
            <a:ext cx="8610600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/>
              <a:t>а</a:t>
            </a:r>
            <a:r>
              <a:rPr lang="bg-BG" sz="2400" dirty="0" smtClean="0"/>
              <a:t>) между мобилни устройства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600200"/>
            <a:ext cx="8610600" cy="1219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bg-BG" sz="2100" dirty="0" smtClean="0"/>
              <a:t>чрез </a:t>
            </a:r>
            <a:r>
              <a:rPr lang="en-US" sz="2100" dirty="0" smtClean="0"/>
              <a:t>Bluetooth</a:t>
            </a:r>
          </a:p>
          <a:p>
            <a:pPr>
              <a:buFont typeface="Wingdings" pitchFamily="2" charset="2"/>
              <a:buChar char="ü"/>
            </a:pPr>
            <a:r>
              <a:rPr lang="bg-BG" sz="2100" dirty="0" smtClean="0"/>
              <a:t>чрез </a:t>
            </a:r>
            <a:r>
              <a:rPr lang="bg-BG" sz="2100" dirty="0"/>
              <a:t>безжична локална мрежа (</a:t>
            </a:r>
            <a:r>
              <a:rPr lang="en-US" sz="2100" dirty="0"/>
              <a:t>Wi-Fi</a:t>
            </a:r>
            <a:r>
              <a:rPr lang="bg-BG" sz="2100" dirty="0" smtClean="0"/>
              <a:t>)</a:t>
            </a:r>
            <a:endParaRPr lang="en-US" sz="2100" dirty="0" smtClean="0"/>
          </a:p>
          <a:p>
            <a:pPr>
              <a:buFont typeface="Wingdings" pitchFamily="2" charset="2"/>
              <a:buChar char="ü"/>
            </a:pPr>
            <a:r>
              <a:rPr lang="bg-BG" sz="2100" dirty="0" smtClean="0"/>
              <a:t>чрез клетъчна мрежа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3254" y="3962400"/>
            <a:ext cx="8622145" cy="89130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2100" dirty="0"/>
              <a:t>ч</a:t>
            </a:r>
            <a:r>
              <a:rPr lang="ru-RU" sz="2100" dirty="0" smtClean="0"/>
              <a:t>рез връзка с </a:t>
            </a:r>
            <a:r>
              <a:rPr lang="en-US" sz="2100" dirty="0" smtClean="0"/>
              <a:t>USB</a:t>
            </a:r>
            <a:r>
              <a:rPr lang="bg-BG" sz="2100" dirty="0" smtClean="0"/>
              <a:t> кабел</a:t>
            </a:r>
            <a:endParaRPr lang="ru-RU" sz="2100" dirty="0" smtClean="0"/>
          </a:p>
          <a:p>
            <a:pPr>
              <a:buFont typeface="Wingdings" pitchFamily="2" charset="2"/>
              <a:buChar char="ü"/>
            </a:pPr>
            <a:r>
              <a:rPr lang="ru-RU" sz="2100" dirty="0" smtClean="0"/>
              <a:t>чрез </a:t>
            </a:r>
            <a:r>
              <a:rPr lang="en-US" sz="2100" dirty="0" smtClean="0"/>
              <a:t>SD</a:t>
            </a:r>
            <a:r>
              <a:rPr lang="bg-BG" sz="2100" dirty="0" smtClean="0"/>
              <a:t> карта</a:t>
            </a:r>
            <a:r>
              <a:rPr lang="ru-RU" sz="2100" dirty="0" smtClean="0"/>
              <a:t> </a:t>
            </a:r>
            <a:endParaRPr lang="ru-RU" sz="2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3352800"/>
            <a:ext cx="8610600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 smtClean="0"/>
              <a:t>б) от мобилно устройство на компютър и обратно</a:t>
            </a:r>
          </a:p>
        </p:txBody>
      </p:sp>
    </p:spTree>
    <p:extLst>
      <p:ext uri="{BB962C8B-B14F-4D97-AF65-F5344CB8AC3E}">
        <p14:creationId xmlns:p14="http://schemas.microsoft.com/office/powerpoint/2010/main" val="1623972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40602" cy="792162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1</a:t>
            </a:r>
            <a:r>
              <a:rPr lang="bg-BG" sz="3200" dirty="0" smtClean="0"/>
              <a:t>. Мобилни комуникации</a:t>
            </a:r>
            <a:endParaRPr lang="bg-BG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219200"/>
            <a:ext cx="8840602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b="1" dirty="0" smtClean="0"/>
              <a:t>а) </a:t>
            </a:r>
            <a:r>
              <a:rPr lang="ru-RU" sz="2400" b="1" dirty="0" smtClean="0"/>
              <a:t>определение</a:t>
            </a:r>
            <a:endParaRPr lang="bg-BG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2"/>
          <a:stretch/>
        </p:blipFill>
        <p:spPr bwMode="auto">
          <a:xfrm>
            <a:off x="1053367" y="2286000"/>
            <a:ext cx="7038668" cy="440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52600"/>
            <a:ext cx="8840602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b="1" dirty="0"/>
              <a:t>б</a:t>
            </a:r>
            <a:r>
              <a:rPr lang="bg-BG" sz="2400" b="1" dirty="0" smtClean="0"/>
              <a:t>) </a:t>
            </a:r>
            <a:r>
              <a:rPr lang="ru-RU" sz="2400" b="1" dirty="0" smtClean="0"/>
              <a:t>принцип на </a:t>
            </a:r>
            <a:r>
              <a:rPr lang="ru-RU" sz="2400" b="1" dirty="0" smtClean="0"/>
              <a:t>действие</a:t>
            </a:r>
            <a:endParaRPr lang="bg-BG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7993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40602" cy="792162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1</a:t>
            </a:r>
            <a:r>
              <a:rPr lang="bg-BG" sz="3200" dirty="0" smtClean="0"/>
              <a:t>. Мобилни комуникации</a:t>
            </a:r>
            <a:endParaRPr lang="bg-BG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219200"/>
            <a:ext cx="8840602" cy="457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b="1" dirty="0"/>
              <a:t>в</a:t>
            </a:r>
            <a:r>
              <a:rPr lang="bg-BG" sz="2400" b="1" dirty="0" smtClean="0"/>
              <a:t>) </a:t>
            </a:r>
            <a:r>
              <a:rPr lang="ru-RU" sz="2400" b="1" dirty="0" smtClean="0"/>
              <a:t>поколения</a:t>
            </a:r>
            <a:endParaRPr lang="bg-BG" sz="2400" b="1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40602" cy="9906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/>
              <a:t>Мобилните комуникации </a:t>
            </a:r>
            <a:r>
              <a:rPr lang="bg-BG" sz="2200" dirty="0" smtClean="0"/>
              <a:t>се </a:t>
            </a:r>
            <a:r>
              <a:rPr lang="ru-RU" sz="2200" dirty="0" smtClean="0"/>
              <a:t>делят на поколения според начина на пренос на данни. Означават се с цифра, последвана от буквата G (от англ. </a:t>
            </a:r>
            <a:r>
              <a:rPr lang="en-US" sz="2200" dirty="0" smtClean="0"/>
              <a:t>Generation - </a:t>
            </a:r>
            <a:r>
              <a:rPr lang="bg-BG" sz="2200" dirty="0" smtClean="0"/>
              <a:t>поколение</a:t>
            </a:r>
            <a:r>
              <a:rPr lang="ru-RU" sz="2200" dirty="0" smtClean="0"/>
              <a:t>) - 1G, 2G, 3G, 4G.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961291"/>
            <a:ext cx="5301780" cy="37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3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0827" y="762000"/>
            <a:ext cx="8763000" cy="8382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/>
              <a:t>Първо </a:t>
            </a:r>
            <a:r>
              <a:rPr lang="ru-RU" sz="2200" b="1" dirty="0"/>
              <a:t>поколение </a:t>
            </a:r>
            <a:r>
              <a:rPr lang="ru-RU" sz="2200" b="1" dirty="0" smtClean="0"/>
              <a:t>- 1G</a:t>
            </a:r>
            <a:r>
              <a:rPr lang="ru-RU" sz="2200" dirty="0" smtClean="0"/>
              <a:t> </a:t>
            </a:r>
            <a:r>
              <a:rPr lang="ru-RU" sz="2200" dirty="0"/>
              <a:t>– 1984 г</a:t>
            </a:r>
            <a:r>
              <a:rPr lang="ru-RU" sz="2200" dirty="0" smtClean="0"/>
              <a:t>. - аналогови мрежи само за </a:t>
            </a:r>
            <a:r>
              <a:rPr lang="ru-RU" sz="2200" dirty="0"/>
              <a:t>пренос </a:t>
            </a:r>
            <a:r>
              <a:rPr lang="ru-RU" sz="2200" dirty="0" smtClean="0"/>
              <a:t>на глас; мобифони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15394" r="47332" b="41235"/>
          <a:stretch/>
        </p:blipFill>
        <p:spPr bwMode="auto">
          <a:xfrm>
            <a:off x="460482" y="1905000"/>
            <a:ext cx="82119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5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40602" cy="16002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bg-BG" sz="2200" b="1" dirty="0" smtClean="0"/>
              <a:t>Вто</a:t>
            </a:r>
            <a:r>
              <a:rPr lang="ru-RU" sz="2200" b="1" dirty="0" smtClean="0"/>
              <a:t>ро </a:t>
            </a:r>
            <a:r>
              <a:rPr lang="ru-RU" sz="2200" b="1" dirty="0"/>
              <a:t>поколение </a:t>
            </a:r>
            <a:r>
              <a:rPr lang="ru-RU" sz="2200" b="1" dirty="0" smtClean="0"/>
              <a:t>- 2G</a:t>
            </a:r>
            <a:r>
              <a:rPr lang="ru-RU" sz="2200" dirty="0" smtClean="0"/>
              <a:t> </a:t>
            </a:r>
            <a:r>
              <a:rPr lang="ru-RU" sz="2200" dirty="0"/>
              <a:t>– 1991 г</a:t>
            </a:r>
            <a:r>
              <a:rPr lang="ru-RU" sz="2200" dirty="0" smtClean="0"/>
              <a:t>. - цифрови мрежи със стандарт </a:t>
            </a:r>
            <a:r>
              <a:rPr lang="ru-RU" sz="2200" b="1" i="1" dirty="0" smtClean="0"/>
              <a:t>GSM</a:t>
            </a:r>
            <a:r>
              <a:rPr lang="ru-RU" sz="2200" b="1" i="1" dirty="0"/>
              <a:t> (Global Service for Mobile Communications</a:t>
            </a:r>
            <a:r>
              <a:rPr lang="ru-RU" sz="2200" b="1" i="1" dirty="0" smtClean="0"/>
              <a:t>)</a:t>
            </a:r>
            <a:r>
              <a:rPr lang="ru-RU" sz="2200" dirty="0" smtClean="0"/>
              <a:t>, позволяващ изпращане на текстови съобщения (</a:t>
            </a:r>
            <a:r>
              <a:rPr lang="en-US" sz="2200" dirty="0" smtClean="0"/>
              <a:t>SMS</a:t>
            </a:r>
            <a:r>
              <a:rPr lang="ru-RU" sz="2200" dirty="0" smtClean="0"/>
              <a:t>); осем години по-късно се добавя и стандарт GPRS, позволяващ използване </a:t>
            </a:r>
            <a:r>
              <a:rPr lang="ru-RU" sz="2200" dirty="0"/>
              <a:t>на мобилен Интернет </a:t>
            </a:r>
            <a:r>
              <a:rPr lang="ru-RU" sz="2200" dirty="0" smtClean="0"/>
              <a:t>със скорост до 9.6 </a:t>
            </a:r>
            <a:r>
              <a:rPr lang="en-US" sz="2200" dirty="0" err="1" smtClean="0"/>
              <a:t>kbit</a:t>
            </a:r>
            <a:r>
              <a:rPr lang="en-US" sz="2200" dirty="0" smtClean="0"/>
              <a:t>/s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2628122"/>
            <a:ext cx="6477000" cy="3315478"/>
            <a:chOff x="1424574" y="3522085"/>
            <a:chExt cx="6445843" cy="309045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7" t="57876" r="47221" b="4289"/>
            <a:stretch/>
          </p:blipFill>
          <p:spPr bwMode="auto">
            <a:xfrm>
              <a:off x="1424574" y="4010173"/>
              <a:ext cx="6445843" cy="2602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6" t="15582" r="47512" b="77368"/>
            <a:stretch/>
          </p:blipFill>
          <p:spPr bwMode="auto">
            <a:xfrm>
              <a:off x="1424574" y="3522085"/>
              <a:ext cx="6445843" cy="488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874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40602" cy="10668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bg-BG" sz="2200" b="1" dirty="0" smtClean="0"/>
              <a:t>Т</a:t>
            </a:r>
            <a:r>
              <a:rPr lang="ru-RU" sz="2200" b="1" dirty="0" smtClean="0"/>
              <a:t>рето </a:t>
            </a:r>
            <a:r>
              <a:rPr lang="ru-RU" sz="2200" b="1" dirty="0"/>
              <a:t>поколение </a:t>
            </a:r>
            <a:r>
              <a:rPr lang="ru-RU" sz="2200" b="1" dirty="0" smtClean="0"/>
              <a:t>- 3G</a:t>
            </a:r>
            <a:r>
              <a:rPr lang="ru-RU" sz="2200" dirty="0" smtClean="0"/>
              <a:t> - 2002 </a:t>
            </a:r>
            <a:r>
              <a:rPr lang="ru-RU" sz="2200" dirty="0"/>
              <a:t>г</a:t>
            </a:r>
            <a:r>
              <a:rPr lang="ru-RU" sz="2200" dirty="0" smtClean="0"/>
              <a:t>. - достъп до мобилен Интернет </a:t>
            </a:r>
            <a:r>
              <a:rPr lang="bg-BG" sz="2200" dirty="0" smtClean="0"/>
              <a:t>със скорост до 2</a:t>
            </a:r>
            <a:r>
              <a:rPr lang="ru-RU" sz="2200" dirty="0" smtClean="0"/>
              <a:t>.4 М</a:t>
            </a:r>
            <a:r>
              <a:rPr lang="en-US" sz="2200" dirty="0" smtClean="0"/>
              <a:t>bit/s</a:t>
            </a:r>
            <a:r>
              <a:rPr lang="bg-BG" sz="2200" dirty="0" smtClean="0"/>
              <a:t>; </a:t>
            </a:r>
            <a:r>
              <a:rPr lang="ru-RU" sz="2200" dirty="0" smtClean="0"/>
              <a:t>нови услуги като видеоразговори, </a:t>
            </a:r>
            <a:r>
              <a:rPr lang="ru-RU" sz="2200" dirty="0"/>
              <a:t>радио- и </a:t>
            </a:r>
            <a:r>
              <a:rPr lang="ru-RU" sz="2200" dirty="0" smtClean="0"/>
              <a:t>тв-приемане.</a:t>
            </a:r>
            <a:endParaRPr lang="bg-BG" sz="22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7" t="15502" r="511" b="41575"/>
          <a:stretch/>
        </p:blipFill>
        <p:spPr bwMode="auto">
          <a:xfrm>
            <a:off x="685800" y="2133600"/>
            <a:ext cx="8064675" cy="371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472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44" y="533400"/>
            <a:ext cx="8829057" cy="16002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bg-BG" sz="2200" b="1" dirty="0" smtClean="0"/>
              <a:t>Четвър</a:t>
            </a:r>
            <a:r>
              <a:rPr lang="ru-RU" sz="2200" b="1" dirty="0" smtClean="0"/>
              <a:t>то </a:t>
            </a:r>
            <a:r>
              <a:rPr lang="ru-RU" sz="2200" b="1" dirty="0"/>
              <a:t>поколение </a:t>
            </a:r>
            <a:r>
              <a:rPr lang="ru-RU" sz="2200" b="1" dirty="0" smtClean="0"/>
              <a:t>- 4G </a:t>
            </a:r>
            <a:r>
              <a:rPr lang="ru-RU" sz="2200" dirty="0" smtClean="0"/>
              <a:t>– предоставя безжична свързаност на големи разстояния</a:t>
            </a:r>
            <a:r>
              <a:rPr lang="ru-RU" sz="2200" b="1" dirty="0" smtClean="0"/>
              <a:t> </a:t>
            </a:r>
            <a:r>
              <a:rPr lang="ru-RU" sz="2200" dirty="0" smtClean="0"/>
              <a:t>за различни устройства, като скоростта е до 10 пъти по-голяма от 3</a:t>
            </a:r>
            <a:r>
              <a:rPr lang="en-US" sz="2200" dirty="0" smtClean="0"/>
              <a:t>G</a:t>
            </a:r>
            <a:r>
              <a:rPr lang="bg-BG" sz="2200" dirty="0" smtClean="0"/>
              <a:t>. Предлагат се облачни услуги, мобилна телевизия, игри, гласови разговори през Интернет, видеоконферентни разговори и др. </a:t>
            </a:r>
            <a:r>
              <a:rPr lang="ru-RU" sz="2200" dirty="0" smtClean="0"/>
              <a:t>Тази </a:t>
            </a:r>
            <a:r>
              <a:rPr lang="ru-RU" sz="2200" dirty="0"/>
              <a:t>технология е позната и достъпна още от 2009 </a:t>
            </a:r>
            <a:r>
              <a:rPr lang="ru-RU" sz="2200" dirty="0" smtClean="0"/>
              <a:t>г.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0" y="2590800"/>
            <a:ext cx="6620164" cy="3200400"/>
            <a:chOff x="609600" y="1447800"/>
            <a:chExt cx="7899924" cy="381981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67" t="57493" r="511" b="4449"/>
            <a:stretch/>
          </p:blipFill>
          <p:spPr bwMode="auto">
            <a:xfrm>
              <a:off x="609600" y="2038927"/>
              <a:ext cx="7899924" cy="3228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67" t="15502" r="511" b="77530"/>
            <a:stretch/>
          </p:blipFill>
          <p:spPr bwMode="auto">
            <a:xfrm>
              <a:off x="609600" y="1447800"/>
              <a:ext cx="7899924" cy="591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7417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5105399" cy="57912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bg-BG" sz="2200" b="1" dirty="0" smtClean="0"/>
              <a:t>Пе</a:t>
            </a:r>
            <a:r>
              <a:rPr lang="ru-RU" sz="2200" b="1" dirty="0" smtClean="0"/>
              <a:t>то </a:t>
            </a:r>
            <a:r>
              <a:rPr lang="ru-RU" sz="2200" b="1" dirty="0"/>
              <a:t>поколение </a:t>
            </a:r>
            <a:r>
              <a:rPr lang="ru-RU" sz="2200" b="1" dirty="0" smtClean="0"/>
              <a:t>- </a:t>
            </a:r>
            <a:r>
              <a:rPr lang="ru-RU" sz="2200" b="1" dirty="0" smtClean="0"/>
              <a:t>5G</a:t>
            </a:r>
          </a:p>
          <a:p>
            <a:pPr marL="630238" indent="-185738">
              <a:tabLst>
                <a:tab pos="541338" algn="l"/>
              </a:tabLst>
            </a:pPr>
            <a:r>
              <a:rPr lang="ru-RU" sz="2200" i="1" dirty="0" smtClean="0"/>
              <a:t>Повишаване </a:t>
            </a:r>
            <a:r>
              <a:rPr lang="ru-RU" sz="2200" i="1" dirty="0"/>
              <a:t>на скоростите на пренос на данни </a:t>
            </a:r>
            <a:r>
              <a:rPr lang="ru-RU" sz="2200" dirty="0"/>
              <a:t>- 1 Gbit/s за краен потребител във всяка клетка от мрежата и по всяко </a:t>
            </a:r>
            <a:r>
              <a:rPr lang="ru-RU" sz="2200" dirty="0" smtClean="0"/>
              <a:t>време</a:t>
            </a:r>
          </a:p>
          <a:p>
            <a:pPr marL="630238" indent="-185738">
              <a:tabLst>
                <a:tab pos="630238" algn="l"/>
              </a:tabLst>
            </a:pPr>
            <a:r>
              <a:rPr lang="ru-RU" sz="2200" b="1" dirty="0" smtClean="0"/>
              <a:t> </a:t>
            </a:r>
            <a:r>
              <a:rPr lang="ru-RU" sz="2200" i="1" dirty="0"/>
              <a:t>Масивна свързаност </a:t>
            </a:r>
            <a:r>
              <a:rPr lang="ru-RU" sz="2200" dirty="0" smtClean="0"/>
              <a:t>- 106 </a:t>
            </a:r>
            <a:r>
              <a:rPr lang="ru-RU" sz="2200" dirty="0"/>
              <a:t>мобилни връзки на квадратен </a:t>
            </a:r>
            <a:r>
              <a:rPr lang="ru-RU" sz="2200" dirty="0" smtClean="0"/>
              <a:t>километър</a:t>
            </a:r>
          </a:p>
          <a:p>
            <a:pPr marL="630238" indent="-185738">
              <a:tabLst>
                <a:tab pos="630238" algn="l"/>
              </a:tabLst>
            </a:pPr>
            <a:r>
              <a:rPr lang="bg-BG" sz="2200" i="1" dirty="0"/>
              <a:t>Висока </a:t>
            </a:r>
            <a:r>
              <a:rPr lang="bg-BG" sz="2200" i="1" dirty="0" smtClean="0"/>
              <a:t>надеждност </a:t>
            </a:r>
            <a:r>
              <a:rPr lang="bg-BG" sz="2200" dirty="0" smtClean="0"/>
              <a:t>- </a:t>
            </a:r>
            <a:r>
              <a:rPr lang="ru-RU" sz="2200" dirty="0"/>
              <a:t>нулево отказване на услугите, предлагани от мобилната </a:t>
            </a:r>
            <a:r>
              <a:rPr lang="ru-RU" sz="2200" dirty="0" smtClean="0"/>
              <a:t>мрежа, виртуализация</a:t>
            </a:r>
            <a:r>
              <a:rPr lang="ru-RU" sz="2200" dirty="0"/>
              <a:t>, мобилен </a:t>
            </a:r>
            <a:r>
              <a:rPr lang="ru-RU" sz="2200" dirty="0" smtClean="0"/>
              <a:t>облак</a:t>
            </a:r>
            <a:r>
              <a:rPr lang="ru-RU" sz="2200" dirty="0"/>
              <a:t> </a:t>
            </a:r>
            <a:r>
              <a:rPr lang="ru-RU" sz="2200" dirty="0" smtClean="0"/>
              <a:t>и др.</a:t>
            </a:r>
          </a:p>
          <a:p>
            <a:pPr marL="630238" indent="-185738">
              <a:tabLst>
                <a:tab pos="630238" algn="l"/>
              </a:tabLst>
            </a:pPr>
            <a:r>
              <a:rPr lang="ru-RU" sz="2200" i="1" dirty="0"/>
              <a:t>Висока ефективност и производителност </a:t>
            </a:r>
            <a:r>
              <a:rPr lang="ru-RU" sz="2200" dirty="0" smtClean="0"/>
              <a:t>- инфраструктурата е изградена от много </a:t>
            </a:r>
            <a:r>
              <a:rPr lang="ru-RU" sz="2200" dirty="0"/>
              <a:t>малки по размер клетки </a:t>
            </a:r>
            <a:r>
              <a:rPr lang="ru-RU" sz="2200" dirty="0" smtClean="0"/>
              <a:t>с </a:t>
            </a:r>
            <a:r>
              <a:rPr lang="ru-RU" sz="2200" dirty="0"/>
              <a:t>висока енергийна </a:t>
            </a:r>
            <a:r>
              <a:rPr lang="ru-RU" sz="2200" dirty="0" smtClean="0"/>
              <a:t>ефективност</a:t>
            </a:r>
            <a:endParaRPr lang="ru-RU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0" r="13438" b="3300"/>
          <a:stretch/>
        </p:blipFill>
        <p:spPr>
          <a:xfrm>
            <a:off x="5867400" y="1828800"/>
            <a:ext cx="2585227" cy="29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12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bg-BG" sz="3200" dirty="0"/>
              <a:t>2</a:t>
            </a:r>
            <a:r>
              <a:rPr lang="bg-BG" sz="3200" dirty="0" smtClean="0"/>
              <a:t>. Мобилни устройства</a:t>
            </a:r>
            <a:endParaRPr lang="bg-BG" sz="3200" dirty="0"/>
          </a:p>
        </p:txBody>
      </p:sp>
      <p:pic>
        <p:nvPicPr>
          <p:cNvPr id="1026" name="Picture 2" descr="Свързано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67" y="3855444"/>
            <a:ext cx="3485333" cy="28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295400"/>
            <a:ext cx="86106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 smtClean="0"/>
              <a:t>б) </a:t>
            </a:r>
            <a:r>
              <a:rPr lang="bg-BG" sz="2400" dirty="0" smtClean="0"/>
              <a:t>видове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55444"/>
            <a:ext cx="4568166" cy="28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20964" y="838200"/>
            <a:ext cx="86106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/>
              <a:t>а</a:t>
            </a:r>
            <a:r>
              <a:rPr lang="bg-BG" sz="2400" dirty="0" smtClean="0"/>
              <a:t>) </a:t>
            </a:r>
            <a:r>
              <a:rPr lang="bg-BG" sz="2400" dirty="0" smtClean="0"/>
              <a:t>същност</a:t>
            </a:r>
            <a:endParaRPr lang="bg-BG" sz="24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752600"/>
            <a:ext cx="8610600" cy="145876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dirty="0" smtClean="0"/>
              <a:t>Мобилен компютър</a:t>
            </a:r>
            <a:r>
              <a:rPr lang="ru-RU" sz="2200" b="1" dirty="0" smtClean="0"/>
              <a:t> (лаптоп, ноутбук, нетбук)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dirty="0"/>
              <a:t>Таблет </a:t>
            </a:r>
            <a:r>
              <a:rPr lang="ru-RU" sz="2200" b="1" dirty="0"/>
              <a:t>(</a:t>
            </a:r>
            <a:r>
              <a:rPr lang="bg-BG" sz="2200" b="1" dirty="0"/>
              <a:t>от англ. </a:t>
            </a:r>
            <a:r>
              <a:rPr lang="ru-RU" sz="2200" b="1" i="1" dirty="0"/>
              <a:t>tablet</a:t>
            </a:r>
            <a:r>
              <a:rPr lang="ru-RU" sz="2200" b="1" dirty="0" smtClean="0"/>
              <a:t>)</a:t>
            </a:r>
            <a:endParaRPr lang="ru-RU" sz="22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dirty="0"/>
              <a:t>Смартфон</a:t>
            </a:r>
            <a:r>
              <a:rPr lang="ru-RU" sz="2200" b="1" dirty="0"/>
              <a:t> (</a:t>
            </a:r>
            <a:r>
              <a:rPr lang="bg-BG" sz="2200" b="1" dirty="0"/>
              <a:t>от англ. </a:t>
            </a:r>
            <a:r>
              <a:rPr lang="en-US" sz="2200" b="1" dirty="0"/>
              <a:t>Smartphone – </a:t>
            </a:r>
            <a:r>
              <a:rPr lang="bg-BG" sz="2200" b="1" dirty="0"/>
              <a:t>умен телефон</a:t>
            </a:r>
            <a:r>
              <a:rPr lang="ru-RU" sz="2200" b="1" dirty="0"/>
              <a:t>)</a:t>
            </a:r>
            <a:endParaRPr lang="ru-RU" sz="2200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dirty="0" smtClean="0"/>
              <a:t>Устройства, които се носят на тялото</a:t>
            </a:r>
            <a:endParaRPr lang="ru-RU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2555" y="3352800"/>
            <a:ext cx="86106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/>
              <a:t>в</a:t>
            </a:r>
            <a:r>
              <a:rPr lang="bg-BG" sz="2400" dirty="0" smtClean="0"/>
              <a:t>) история</a:t>
            </a: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24739607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375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Мобилни комуникации</vt:lpstr>
      <vt:lpstr>1. Мобилни комуникации</vt:lpstr>
      <vt:lpstr>1. Мобилни комуникации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Мобилни устройства</vt:lpstr>
      <vt:lpstr>3. ОС за мобилни устройства</vt:lpstr>
      <vt:lpstr>3. ОС за мобилни устройства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97</cp:revision>
  <dcterms:created xsi:type="dcterms:W3CDTF">2006-08-16T00:00:00Z</dcterms:created>
  <dcterms:modified xsi:type="dcterms:W3CDTF">2019-12-07T08:46:05Z</dcterms:modified>
</cp:coreProperties>
</file>