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6" r:id="rId4"/>
    <p:sldId id="263" r:id="rId5"/>
    <p:sldId id="264" r:id="rId6"/>
    <p:sldId id="258" r:id="rId7"/>
    <p:sldId id="259" r:id="rId8"/>
    <p:sldId id="260" r:id="rId9"/>
    <p:sldId id="261" r:id="rId10"/>
    <p:sldId id="262" r:id="rId11"/>
  </p:sldIdLst>
  <p:sldSz cx="12192000" cy="6858000"/>
  <p:notesSz cx="12192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94685" y="2258060"/>
            <a:ext cx="5801359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7136" y="0"/>
            <a:ext cx="11485245" cy="6858000"/>
          </a:xfrm>
          <a:custGeom>
            <a:avLst/>
            <a:gdLst/>
            <a:ahLst/>
            <a:cxnLst/>
            <a:rect l="l" t="t" r="r" b="b"/>
            <a:pathLst>
              <a:path w="11485245" h="6858000">
                <a:moveTo>
                  <a:pt x="0" y="6858000"/>
                </a:moveTo>
                <a:lnTo>
                  <a:pt x="11484864" y="6858000"/>
                </a:lnTo>
                <a:lnTo>
                  <a:pt x="11484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78790" cy="6858000"/>
          </a:xfrm>
          <a:custGeom>
            <a:avLst/>
            <a:gdLst/>
            <a:ahLst/>
            <a:cxnLst/>
            <a:rect l="l" t="t" r="r" b="b"/>
            <a:pathLst>
              <a:path w="478790" h="6858000">
                <a:moveTo>
                  <a:pt x="0" y="6858000"/>
                </a:moveTo>
                <a:lnTo>
                  <a:pt x="478536" y="6858000"/>
                </a:lnTo>
                <a:lnTo>
                  <a:pt x="47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594" y="627633"/>
            <a:ext cx="9290811" cy="1294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0594" y="2188766"/>
            <a:ext cx="9290811" cy="4058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90800" y="1600200"/>
            <a:ext cx="6934200" cy="2415405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775"/>
              </a:spcBef>
            </a:pPr>
            <a:r>
              <a:rPr lang="bg-BG" sz="3200" spc="50" dirty="0">
                <a:latin typeface="Arial" panose="020B0604020202020204" pitchFamily="34" charset="0"/>
                <a:cs typeface="Arial" panose="020B0604020202020204" pitchFamily="34" charset="0"/>
              </a:rPr>
              <a:t>СЪЗДАВАНЕ И ПУБЛИКУВАНЕ НА</a:t>
            </a:r>
            <a:endParaRPr lang="en-US" sz="3200" kern="0" spc="40" dirty="0">
              <a:solidFill>
                <a:srgbClr val="181B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775"/>
              </a:spcBef>
            </a:pPr>
            <a:r>
              <a:rPr sz="3200" kern="0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В ИНТЕРНЕТ</a:t>
            </a:r>
            <a:endParaRPr sz="3200" kern="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82880" algn="ctr">
              <a:lnSpc>
                <a:spcPct val="100000"/>
              </a:lnSpc>
              <a:spcBef>
                <a:spcPts val="2300"/>
              </a:spcBef>
            </a:pPr>
            <a:r>
              <a:rPr sz="4400" b="1" kern="0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Уеб сайт</a:t>
            </a:r>
            <a:endParaRPr sz="4400" kern="0" spc="4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609600"/>
            <a:ext cx="75984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0" dirty="0"/>
              <a:t>Разположение </a:t>
            </a:r>
            <a:r>
              <a:rPr sz="4000" spc="-95" dirty="0"/>
              <a:t>на </a:t>
            </a:r>
            <a:r>
              <a:rPr sz="4000" spc="-155" dirty="0"/>
              <a:t>основните</a:t>
            </a:r>
            <a:r>
              <a:rPr sz="4000" spc="15" dirty="0"/>
              <a:t> </a:t>
            </a:r>
            <a:r>
              <a:rPr sz="4000" spc="-190" dirty="0"/>
              <a:t>части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3124200" y="1578419"/>
            <a:ext cx="6839711" cy="4925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60170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40" dirty="0"/>
              <a:t>1. </a:t>
            </a:r>
            <a:r>
              <a:rPr sz="3200" spc="40" dirty="0" err="1"/>
              <a:t>Основни</a:t>
            </a:r>
            <a:r>
              <a:rPr sz="3200" spc="40" dirty="0"/>
              <a:t> понятия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9200" y="1752600"/>
            <a:ext cx="10744200" cy="3911327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600"/>
              </a:spcBef>
              <a:tabLst>
                <a:tab pos="396240" algn="l"/>
                <a:tab pos="396875" algn="l"/>
              </a:tabLst>
            </a:pPr>
            <a:r>
              <a:rPr lang="en-US" sz="2200" kern="0" spc="40" dirty="0">
                <a:solidFill>
                  <a:srgbClr val="181B0D"/>
                </a:solidFill>
                <a:latin typeface="Arial"/>
                <a:cs typeface="Arial"/>
              </a:rPr>
              <a:t>a) </a:t>
            </a:r>
            <a:r>
              <a:rPr sz="2200" kern="0" spc="40" dirty="0">
                <a:solidFill>
                  <a:srgbClr val="181B0D"/>
                </a:solidFill>
                <a:latin typeface="Arial"/>
                <a:cs typeface="Arial"/>
              </a:rPr>
              <a:t>WWW - World Wide Web</a:t>
            </a: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 - </a:t>
            </a:r>
            <a:r>
              <a:rPr sz="2200" kern="0" spc="40" dirty="0" err="1">
                <a:solidFill>
                  <a:srgbClr val="181B0D"/>
                </a:solidFill>
                <a:latin typeface="Trebuchet MS"/>
                <a:cs typeface="Trebuchet MS"/>
              </a:rPr>
              <a:t>Мрежа</a:t>
            </a:r>
            <a:r>
              <a:rPr sz="2200" kern="0" spc="40" dirty="0">
                <a:solidFill>
                  <a:srgbClr val="181B0D"/>
                </a:solidFill>
                <a:latin typeface="Trebuchet MS"/>
                <a:cs typeface="Trebuchet MS"/>
              </a:rPr>
              <a:t> от свързани документи</a:t>
            </a:r>
            <a:endParaRPr sz="2200" kern="0" spc="40" dirty="0">
              <a:latin typeface="Trebuchet MS"/>
              <a:cs typeface="Trebuchet MS"/>
            </a:endParaRPr>
          </a:p>
          <a:p>
            <a:pPr marL="12065">
              <a:lnSpc>
                <a:spcPct val="100000"/>
              </a:lnSpc>
              <a:spcBef>
                <a:spcPts val="1019"/>
              </a:spcBef>
              <a:tabLst>
                <a:tab pos="396240" algn="l"/>
                <a:tab pos="396875" algn="l"/>
              </a:tabLst>
            </a:pP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б) браузър – приложение, показващо хипертекст</a:t>
            </a:r>
            <a:endParaRPr lang="en-US" sz="2200" kern="0" spc="40" dirty="0">
              <a:solidFill>
                <a:srgbClr val="181B0D"/>
              </a:solidFill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1019"/>
              </a:spcBef>
              <a:tabLst>
                <a:tab pos="396240" algn="l"/>
                <a:tab pos="396875" algn="l"/>
              </a:tabLst>
            </a:pP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в) </a:t>
            </a:r>
            <a:r>
              <a:rPr sz="2200" kern="0" spc="40" dirty="0">
                <a:solidFill>
                  <a:srgbClr val="181B0D"/>
                </a:solidFill>
                <a:latin typeface="Arial"/>
                <a:cs typeface="Arial"/>
              </a:rPr>
              <a:t>HTML - Hypertext Markup Language</a:t>
            </a: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 - </a:t>
            </a:r>
            <a:r>
              <a:rPr lang="ru-RU" sz="2200" dirty="0" err="1">
                <a:solidFill>
                  <a:srgbClr val="202122"/>
                </a:solidFill>
                <a:latin typeface="Trebuchet MS" panose="020B0603020202020204" pitchFamily="34" charset="0"/>
              </a:rPr>
              <a:t>Основен</a:t>
            </a:r>
            <a:r>
              <a:rPr lang="ru-RU" sz="2200" dirty="0">
                <a:solidFill>
                  <a:srgbClr val="202122"/>
                </a:solidFill>
                <a:latin typeface="Trebuchet MS" panose="020B0603020202020204" pitchFamily="34" charset="0"/>
              </a:rPr>
              <a:t> </a:t>
            </a:r>
            <a:r>
              <a:rPr lang="ru-RU" sz="2200" dirty="0" err="1">
                <a:solidFill>
                  <a:srgbClr val="202122"/>
                </a:solidFill>
                <a:latin typeface="Trebuchet MS" panose="020B0603020202020204" pitchFamily="34" charset="0"/>
              </a:rPr>
              <a:t>език</a:t>
            </a:r>
            <a:r>
              <a:rPr lang="ru-RU" sz="2200" dirty="0">
                <a:solidFill>
                  <a:srgbClr val="202122"/>
                </a:solidFill>
                <a:latin typeface="Trebuchet MS" panose="020B0603020202020204" pitchFamily="34" charset="0"/>
              </a:rPr>
              <a:t> за описание и дизайн на </a:t>
            </a:r>
            <a:r>
              <a:rPr lang="ru-RU" sz="2200" dirty="0">
                <a:latin typeface="Trebuchet MS" panose="020B0603020202020204" pitchFamily="34" charset="0"/>
              </a:rPr>
              <a:t>уеб </a:t>
            </a:r>
            <a:r>
              <a:rPr lang="ru-RU" sz="2200" dirty="0" err="1">
                <a:latin typeface="Trebuchet MS" panose="020B0603020202020204" pitchFamily="34" charset="0"/>
              </a:rPr>
              <a:t>страници</a:t>
            </a:r>
            <a:endParaRPr lang="ru-RU" sz="2200" kern="0" spc="40" dirty="0">
              <a:latin typeface="Trebuchet MS" panose="020B0603020202020204" pitchFamily="34" charset="0"/>
              <a:cs typeface="Arial"/>
            </a:endParaRPr>
          </a:p>
          <a:p>
            <a:pPr marL="0" lvl="1">
              <a:lnSpc>
                <a:spcPct val="100000"/>
              </a:lnSpc>
              <a:spcBef>
                <a:spcPts val="515"/>
              </a:spcBef>
              <a:tabLst>
                <a:tab pos="926465" algn="l"/>
                <a:tab pos="927100" algn="l"/>
              </a:tabLst>
            </a:pP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хипервръзка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– дума, фраза или изображение,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върху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което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потребителят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кликне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за да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достигне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друг документ или друга част от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текущи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	т </a:t>
            </a:r>
          </a:p>
          <a:p>
            <a:pPr marL="0" lvl="1">
              <a:lnSpc>
                <a:spcPct val="100000"/>
              </a:lnSpc>
              <a:spcBef>
                <a:spcPts val="515"/>
              </a:spcBef>
              <a:tabLst>
                <a:tab pos="926465" algn="l"/>
                <a:tab pos="927100" algn="l"/>
              </a:tabLst>
            </a:pP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д) уеб страница –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всеки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документ,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публикуван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мрежата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заедно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със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свързаните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с него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ресурси</a:t>
            </a:r>
            <a:endParaRPr lang="ru-RU" sz="2200" kern="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515"/>
              </a:spcBef>
              <a:tabLst>
                <a:tab pos="926465" algn="l"/>
                <a:tab pos="927100" algn="l"/>
              </a:tabLst>
            </a:pP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е) уеб сайт –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тематично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свързани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уеб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страници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от един адрес,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организирани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подходящи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хипервръзки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0" spc="40" dirty="0" err="1">
                <a:latin typeface="Arial" panose="020B0604020202020204" pitchFamily="34" charset="0"/>
                <a:cs typeface="Arial" panose="020B0604020202020204" pitchFamily="34" charset="0"/>
              </a:rPr>
              <a:t>помежду</a:t>
            </a:r>
            <a:r>
              <a:rPr lang="ru-RU" sz="2200" kern="0" spc="40" dirty="0">
                <a:latin typeface="Arial" panose="020B0604020202020204" pitchFamily="34" charset="0"/>
                <a:cs typeface="Arial" panose="020B0604020202020204" pitchFamily="34" charset="0"/>
              </a:rPr>
              <a:t> си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99032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sz="3200" spc="40" dirty="0"/>
              <a:t>2</a:t>
            </a:r>
            <a:r>
              <a:rPr lang="en-US" sz="3200" spc="40" dirty="0"/>
              <a:t>. </a:t>
            </a:r>
            <a:r>
              <a:rPr lang="bg-BG" sz="3200" spc="40" dirty="0"/>
              <a:t>Начини (средства) за създаване на уеб сайт</a:t>
            </a:r>
            <a:endParaRPr sz="3200" spc="40" dirty="0"/>
          </a:p>
        </p:txBody>
      </p:sp>
      <p:sp>
        <p:nvSpPr>
          <p:cNvPr id="3" name="object 3"/>
          <p:cNvSpPr txBox="1"/>
          <p:nvPr/>
        </p:nvSpPr>
        <p:spPr>
          <a:xfrm>
            <a:off x="1219200" y="1981200"/>
            <a:ext cx="10744200" cy="16363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600"/>
              </a:spcBef>
              <a:tabLst>
                <a:tab pos="396240" algn="l"/>
                <a:tab pos="396875" algn="l"/>
              </a:tabLst>
            </a:pP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а) чрез език за програмиране –</a:t>
            </a:r>
            <a:r>
              <a:rPr sz="2200" kern="0" spc="4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lang="en-US" sz="2200" kern="0" spc="40" dirty="0">
                <a:solidFill>
                  <a:srgbClr val="181B0D"/>
                </a:solidFill>
                <a:latin typeface="Arial"/>
                <a:cs typeface="Arial"/>
              </a:rPr>
              <a:t>HTML, CSS, PHP, JavaScript</a:t>
            </a: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 и др.</a:t>
            </a:r>
          </a:p>
          <a:p>
            <a:pPr marL="12065">
              <a:lnSpc>
                <a:spcPct val="100000"/>
              </a:lnSpc>
              <a:spcBef>
                <a:spcPts val="600"/>
              </a:spcBef>
              <a:tabLst>
                <a:tab pos="396240" algn="l"/>
                <a:tab pos="396875" algn="l"/>
              </a:tabLst>
            </a:pP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б) чрез визуални редактори</a:t>
            </a:r>
            <a:r>
              <a:rPr lang="en-US" sz="2200" kern="0" spc="40" dirty="0">
                <a:solidFill>
                  <a:srgbClr val="181B0D"/>
                </a:solidFill>
                <a:latin typeface="Arial"/>
                <a:cs typeface="Arial"/>
              </a:rPr>
              <a:t> – </a:t>
            </a:r>
            <a:r>
              <a:rPr lang="en-US" sz="2200" kern="0" spc="40" dirty="0" err="1">
                <a:solidFill>
                  <a:srgbClr val="181B0D"/>
                </a:solidFill>
                <a:latin typeface="Arial"/>
                <a:cs typeface="Arial"/>
              </a:rPr>
              <a:t>SeaMonkey</a:t>
            </a:r>
            <a:r>
              <a:rPr lang="en-US" sz="2200" kern="0" spc="40" dirty="0">
                <a:solidFill>
                  <a:srgbClr val="181B0D"/>
                </a:solidFill>
                <a:latin typeface="Arial"/>
                <a:cs typeface="Arial"/>
              </a:rPr>
              <a:t>, WebSiteX5, </a:t>
            </a:r>
            <a:r>
              <a:rPr lang="en-US" sz="2200" kern="0" spc="40" dirty="0" err="1">
                <a:solidFill>
                  <a:srgbClr val="181B0D"/>
                </a:solidFill>
                <a:latin typeface="Arial"/>
                <a:cs typeface="Arial"/>
              </a:rPr>
              <a:t>WebPageMaker</a:t>
            </a:r>
            <a:r>
              <a:rPr lang="en-US" sz="2200" kern="0" spc="4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и др.</a:t>
            </a:r>
            <a:endParaRPr lang="en-US" sz="2200" kern="0" spc="40" dirty="0">
              <a:solidFill>
                <a:srgbClr val="181B0D"/>
              </a:solidFill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1019"/>
              </a:spcBef>
              <a:tabLst>
                <a:tab pos="396240" algn="l"/>
                <a:tab pos="396875" algn="l"/>
              </a:tabLst>
            </a:pP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в) чрез система за управление на съдържанието (</a:t>
            </a:r>
            <a:r>
              <a:rPr lang="en-US" sz="2200" kern="0" spc="40" dirty="0">
                <a:solidFill>
                  <a:srgbClr val="181B0D"/>
                </a:solidFill>
                <a:latin typeface="Arial"/>
                <a:cs typeface="Arial"/>
              </a:rPr>
              <a:t>CMS</a:t>
            </a: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) – </a:t>
            </a:r>
            <a:r>
              <a:rPr lang="en-US" sz="2200" kern="0" spc="40" dirty="0">
                <a:solidFill>
                  <a:srgbClr val="181B0D"/>
                </a:solidFill>
                <a:latin typeface="Arial"/>
                <a:cs typeface="Arial"/>
              </a:rPr>
              <a:t>WordPress, Joomla, Drupal </a:t>
            </a:r>
            <a:r>
              <a:rPr lang="bg-BG" sz="2200" kern="0" spc="40" dirty="0">
                <a:solidFill>
                  <a:srgbClr val="181B0D"/>
                </a:solidFill>
                <a:latin typeface="Arial"/>
                <a:cs typeface="Arial"/>
              </a:rPr>
              <a:t>и др.</a:t>
            </a:r>
            <a:endParaRPr lang="ru-RU" sz="2200" kern="0" spc="40" dirty="0">
              <a:latin typeface="Trebuchet MS" panose="020B0603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982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19200" y="1112837"/>
            <a:ext cx="10515600" cy="501675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065" marR="494030">
              <a:lnSpc>
                <a:spcPts val="2700"/>
              </a:lnSpc>
              <a:spcBef>
                <a:spcPts val="340"/>
              </a:spcBef>
              <a:tabLst>
                <a:tab pos="396240" algn="l"/>
                <a:tab pos="396875" algn="l"/>
              </a:tabLst>
            </a:pPr>
            <a:r>
              <a:rPr lang="ru-RU" sz="2400" kern="0" spc="50" dirty="0">
                <a:solidFill>
                  <a:srgbClr val="181B0D"/>
                </a:solidFill>
                <a:latin typeface="Arial"/>
                <a:ea typeface="+mj-ea"/>
                <a:cs typeface="Arial"/>
              </a:rPr>
              <a:t>а) </a:t>
            </a:r>
            <a:r>
              <a:rPr lang="ru-RU" sz="2400" kern="0" spc="50" dirty="0" err="1">
                <a:solidFill>
                  <a:srgbClr val="181B0D"/>
                </a:solidFill>
                <a:latin typeface="Arial"/>
                <a:ea typeface="+mj-ea"/>
                <a:cs typeface="Arial"/>
              </a:rPr>
              <a:t>според</a:t>
            </a:r>
            <a:r>
              <a:rPr lang="ru-RU" sz="2400" kern="0" spc="50" dirty="0">
                <a:solidFill>
                  <a:srgbClr val="181B0D"/>
                </a:solidFill>
                <a:latin typeface="Arial"/>
                <a:ea typeface="+mj-ea"/>
                <a:cs typeface="Arial"/>
              </a:rPr>
              <a:t> </a:t>
            </a:r>
            <a:r>
              <a:rPr lang="ru-RU" sz="2400" kern="0" spc="50" dirty="0" err="1">
                <a:solidFill>
                  <a:srgbClr val="181B0D"/>
                </a:solidFill>
                <a:latin typeface="Arial"/>
                <a:ea typeface="+mj-ea"/>
                <a:cs typeface="Arial"/>
              </a:rPr>
              <a:t>функциите</a:t>
            </a:r>
            <a:r>
              <a:rPr lang="ru-RU" sz="2400" kern="0" spc="50" dirty="0">
                <a:solidFill>
                  <a:srgbClr val="181B0D"/>
                </a:solidFill>
                <a:latin typeface="Arial"/>
                <a:ea typeface="+mj-ea"/>
                <a:cs typeface="Arial"/>
              </a:rPr>
              <a:t>, </a:t>
            </a:r>
            <a:r>
              <a:rPr lang="ru-RU" sz="2400" kern="0" spc="50" dirty="0" err="1">
                <a:solidFill>
                  <a:srgbClr val="181B0D"/>
                </a:solidFill>
                <a:latin typeface="Arial"/>
                <a:ea typeface="+mj-ea"/>
                <a:cs typeface="Arial"/>
              </a:rPr>
              <a:t>които</a:t>
            </a:r>
            <a:r>
              <a:rPr lang="ru-RU" sz="2400" kern="0" spc="50" dirty="0">
                <a:solidFill>
                  <a:srgbClr val="181B0D"/>
                </a:solidFill>
                <a:latin typeface="Arial"/>
                <a:ea typeface="+mj-ea"/>
                <a:cs typeface="Arial"/>
              </a:rPr>
              <a:t> </a:t>
            </a:r>
            <a:r>
              <a:rPr lang="ru-RU" sz="2400" kern="0" spc="50" dirty="0" err="1">
                <a:solidFill>
                  <a:srgbClr val="181B0D"/>
                </a:solidFill>
                <a:latin typeface="Arial"/>
                <a:ea typeface="+mj-ea"/>
                <a:cs typeface="Arial"/>
              </a:rPr>
              <a:t>изпълняват</a:t>
            </a:r>
            <a:endParaRPr lang="bg-BG" sz="2400" spc="50" dirty="0">
              <a:solidFill>
                <a:srgbClr val="181B0D"/>
              </a:solidFill>
              <a:latin typeface="Arial"/>
              <a:cs typeface="Arial"/>
            </a:endParaRPr>
          </a:p>
          <a:p>
            <a:pPr marL="395288" marR="494030" indent="-34925">
              <a:lnSpc>
                <a:spcPts val="2700"/>
              </a:lnSpc>
              <a:spcBef>
                <a:spcPts val="340"/>
              </a:spcBef>
              <a:buChar char="■"/>
              <a:tabLst>
                <a:tab pos="396240" algn="l"/>
                <a:tab pos="396875" algn="l"/>
              </a:tabLst>
            </a:pPr>
            <a:r>
              <a:rPr lang="bg-BG" sz="2400" spc="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Личен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 сайт – сайт, който се поддържа от частно лице или малка  група хора</a:t>
            </a:r>
            <a:endParaRPr sz="2400" spc="50" dirty="0">
              <a:latin typeface="Arial"/>
              <a:cs typeface="Arial"/>
            </a:endParaRPr>
          </a:p>
          <a:p>
            <a:pPr marL="395288" indent="-34925">
              <a:lnSpc>
                <a:spcPts val="2790"/>
              </a:lnSpc>
              <a:spcBef>
                <a:spcPts val="969"/>
              </a:spcBef>
              <a:buChar char="■"/>
              <a:tabLst>
                <a:tab pos="396240" algn="l"/>
                <a:tab pos="396875" algn="l"/>
              </a:tabLst>
            </a:pPr>
            <a:r>
              <a:rPr lang="bg-BG" sz="2400" spc="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Блог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 – сайт, който представлява личен дневник и може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да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съдържа</a:t>
            </a:r>
            <a:r>
              <a:rPr lang="bg-BG" sz="2400" spc="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дискусионен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 форум</a:t>
            </a:r>
            <a:endParaRPr sz="2400" spc="50" dirty="0">
              <a:latin typeface="Arial"/>
              <a:cs typeface="Arial"/>
            </a:endParaRPr>
          </a:p>
          <a:p>
            <a:pPr marL="395288" marR="175895" indent="-34925">
              <a:lnSpc>
                <a:spcPts val="2710"/>
              </a:lnSpc>
              <a:spcBef>
                <a:spcPts val="1265"/>
              </a:spcBef>
              <a:buChar char="■"/>
              <a:tabLst>
                <a:tab pos="396240" algn="l"/>
                <a:tab pos="396875" algn="l"/>
              </a:tabLst>
            </a:pPr>
            <a:r>
              <a:rPr lang="bg-BG" sz="2400" spc="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Корпоративен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 сайт – сайт, който осигурява основна информация  за фирма, организация или услуга</a:t>
            </a:r>
            <a:endParaRPr sz="2400" spc="50" dirty="0">
              <a:latin typeface="Arial"/>
              <a:cs typeface="Arial"/>
            </a:endParaRPr>
          </a:p>
          <a:p>
            <a:pPr marL="395288" marR="222885" indent="-34925">
              <a:lnSpc>
                <a:spcPts val="2710"/>
              </a:lnSpc>
              <a:spcBef>
                <a:spcPts val="1195"/>
              </a:spcBef>
              <a:buChar char="■"/>
              <a:tabLst>
                <a:tab pos="396240" algn="l"/>
                <a:tab pos="396875" algn="l"/>
              </a:tabLst>
            </a:pPr>
            <a:r>
              <a:rPr lang="bg-BG" sz="2400" spc="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Електронен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 магазин – сайт, който служи за продажба на стоки по  интернет</a:t>
            </a:r>
            <a:endParaRPr sz="2400" spc="50" dirty="0">
              <a:latin typeface="Arial"/>
              <a:cs typeface="Arial"/>
            </a:endParaRPr>
          </a:p>
          <a:p>
            <a:pPr marL="395288" indent="-34925">
              <a:lnSpc>
                <a:spcPts val="2795"/>
              </a:lnSpc>
              <a:spcBef>
                <a:spcPts val="960"/>
              </a:spcBef>
              <a:buChar char="■"/>
              <a:tabLst>
                <a:tab pos="396240" algn="l"/>
                <a:tab pos="396875" algn="l"/>
              </a:tabLst>
            </a:pPr>
            <a:r>
              <a:rPr lang="bg-BG" sz="2400" spc="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Новинарски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 сайт – сайт, който предоставя главно новини и</a:t>
            </a:r>
            <a:endParaRPr sz="2400" spc="50" dirty="0">
              <a:latin typeface="Arial"/>
              <a:cs typeface="Arial"/>
            </a:endParaRPr>
          </a:p>
          <a:p>
            <a:pPr marL="395288" indent="-34925">
              <a:lnSpc>
                <a:spcPts val="2795"/>
              </a:lnSpc>
            </a:pP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репортажи</a:t>
            </a:r>
            <a:endParaRPr sz="2400" spc="50" dirty="0">
              <a:latin typeface="Arial"/>
              <a:cs typeface="Arial"/>
            </a:endParaRPr>
          </a:p>
          <a:p>
            <a:pPr marL="395288" indent="-34925">
              <a:lnSpc>
                <a:spcPct val="100000"/>
              </a:lnSpc>
              <a:spcBef>
                <a:spcPts val="1020"/>
              </a:spcBef>
              <a:buChar char="■"/>
              <a:tabLst>
                <a:tab pos="396240" algn="l"/>
                <a:tab pos="396875" algn="l"/>
              </a:tabLst>
            </a:pPr>
            <a:r>
              <a:rPr lang="bg-BG" sz="2400" spc="5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spc="50" dirty="0" err="1">
                <a:solidFill>
                  <a:srgbClr val="181B0D"/>
                </a:solidFill>
                <a:latin typeface="Arial"/>
                <a:cs typeface="Arial"/>
              </a:rPr>
              <a:t>Форумен</a:t>
            </a:r>
            <a:r>
              <a:rPr sz="2400" spc="50" dirty="0">
                <a:solidFill>
                  <a:srgbClr val="181B0D"/>
                </a:solidFill>
                <a:latin typeface="Arial"/>
                <a:cs typeface="Arial"/>
              </a:rPr>
              <a:t> сайт – сайт, в който хора дискутират на различни теми</a:t>
            </a:r>
            <a:endParaRPr sz="2400" spc="50" dirty="0">
              <a:latin typeface="Arial"/>
              <a:cs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37C8AA92-9978-4136-99AD-EFBAA8A9875E}"/>
              </a:ext>
            </a:extLst>
          </p:cNvPr>
          <p:cNvSpPr txBox="1">
            <a:spLocks/>
          </p:cNvSpPr>
          <p:nvPr/>
        </p:nvSpPr>
        <p:spPr>
          <a:xfrm>
            <a:off x="1447800" y="304800"/>
            <a:ext cx="99032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3200" kern="0" spc="40" dirty="0"/>
              <a:t>3. </a:t>
            </a:r>
            <a:r>
              <a:rPr lang="ru-RU" sz="3200" kern="0" spc="40" dirty="0" err="1"/>
              <a:t>Видове</a:t>
            </a:r>
            <a:r>
              <a:rPr lang="ru-RU" sz="3200" kern="0" spc="40" dirty="0"/>
              <a:t> </a:t>
            </a:r>
            <a:r>
              <a:rPr lang="ru-RU" sz="3200" kern="0" spc="40" dirty="0" err="1"/>
              <a:t>сайтове</a:t>
            </a:r>
            <a:endParaRPr lang="ru-RU" sz="3200" kern="0" spc="4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79702" y="1066800"/>
            <a:ext cx="10859897" cy="501804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490"/>
              </a:spcBef>
              <a:tabLst>
                <a:tab pos="396240" algn="l"/>
                <a:tab pos="396875" algn="l"/>
              </a:tabLst>
            </a:pPr>
            <a:r>
              <a:rPr lang="ru-RU" sz="2400" spc="4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2400" spc="40" dirty="0" err="1">
                <a:latin typeface="Arial" panose="020B0604020202020204" pitchFamily="34" charset="0"/>
                <a:cs typeface="Arial" panose="020B0604020202020204" pitchFamily="34" charset="0"/>
              </a:rPr>
              <a:t>според</a:t>
            </a:r>
            <a:r>
              <a:rPr lang="ru-RU" sz="2400" spc="40" dirty="0">
                <a:latin typeface="Arial" panose="020B0604020202020204" pitchFamily="34" charset="0"/>
                <a:cs typeface="Arial" panose="020B0604020202020204" pitchFamily="34" charset="0"/>
              </a:rPr>
              <a:t> начина на </a:t>
            </a:r>
            <a:r>
              <a:rPr lang="ru-RU" sz="2400" spc="40" dirty="0" err="1">
                <a:latin typeface="Arial" panose="020B0604020202020204" pitchFamily="34" charset="0"/>
                <a:cs typeface="Arial" panose="020B0604020202020204" pitchFamily="34" charset="0"/>
              </a:rPr>
              <a:t>съхраняване</a:t>
            </a:r>
            <a:r>
              <a:rPr lang="ru-RU" sz="2400" spc="4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spc="40" dirty="0" err="1">
                <a:latin typeface="Arial" panose="020B0604020202020204" pitchFamily="34" charset="0"/>
                <a:cs typeface="Arial" panose="020B0604020202020204" pitchFamily="34" charset="0"/>
              </a:rPr>
              <a:t>извеждане</a:t>
            </a:r>
            <a:r>
              <a:rPr lang="ru-RU" sz="2400" spc="4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spc="40" dirty="0" err="1">
                <a:latin typeface="Arial" panose="020B0604020202020204" pitchFamily="34" charset="0"/>
                <a:cs typeface="Arial" panose="020B0604020202020204" pitchFamily="34" charset="0"/>
              </a:rPr>
              <a:t>информацията</a:t>
            </a:r>
            <a:endParaRPr lang="bg-BG" sz="2400" spc="40" dirty="0">
              <a:solidFill>
                <a:srgbClr val="181B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240" indent="-384175">
              <a:lnSpc>
                <a:spcPct val="100000"/>
              </a:lnSpc>
              <a:spcBef>
                <a:spcPts val="49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40" dirty="0" err="1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Статични</a:t>
            </a:r>
            <a:endParaRPr sz="240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84175"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Всяка страница от сайта се изгражда сама за себе си</a:t>
            </a:r>
            <a:endParaRPr sz="240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19685" lvl="1" indent="-384175"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избор на страницатаа, сървърът директно я изпраща за разглеждане  към браузъра</a:t>
            </a:r>
            <a:endParaRPr sz="240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84175"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 е самостоятелен файл, в който се съдържат всички </a:t>
            </a:r>
            <a:r>
              <a:rPr sz="2400" i="1" spc="40" dirty="0" err="1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i="1" spc="40" dirty="0" err="1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bg-BG"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i="1" spc="40" dirty="0" err="1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страницата</a:t>
            </a:r>
            <a:endParaRPr sz="240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240" indent="-384175">
              <a:lnSpc>
                <a:spcPct val="100000"/>
              </a:lnSpc>
              <a:spcBef>
                <a:spcPts val="7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40" dirty="0" err="1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Динамични</a:t>
            </a:r>
            <a:endParaRPr sz="240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84175"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 шаблон за всички страници (темплейт)</a:t>
            </a:r>
            <a:endParaRPr sz="240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5080" lvl="1" indent="-384175"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Съдържанието на всяка страница се съхранява в база данни, откъдето се  "извиква" за динамичното </a:t>
            </a:r>
            <a:r>
              <a:rPr sz="2400" i="1" spc="40" dirty="0" err="1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генериране</a:t>
            </a:r>
            <a:r>
              <a:rPr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i="1" spc="40" dirty="0" err="1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bg-BG"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i="1" spc="40" dirty="0" err="1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страницата</a:t>
            </a:r>
            <a:endParaRPr sz="2400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84175"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spc="40" dirty="0">
                <a:solidFill>
                  <a:srgbClr val="181B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Системата за управление на съдържанието (CMS)</a:t>
            </a:r>
            <a:endParaRPr sz="2400" spc="4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1EBD295-FB65-4F51-B508-C657AA079093}"/>
              </a:ext>
            </a:extLst>
          </p:cNvPr>
          <p:cNvSpPr txBox="1">
            <a:spLocks/>
          </p:cNvSpPr>
          <p:nvPr/>
        </p:nvSpPr>
        <p:spPr>
          <a:xfrm>
            <a:off x="1447800" y="304800"/>
            <a:ext cx="99032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3200" kern="0" spc="40" dirty="0"/>
              <a:t>3. </a:t>
            </a:r>
            <a:r>
              <a:rPr lang="ru-RU" sz="3200" kern="0" spc="40" dirty="0" err="1"/>
              <a:t>Видове</a:t>
            </a:r>
            <a:r>
              <a:rPr lang="ru-RU" sz="3200" kern="0" spc="40" dirty="0"/>
              <a:t> </a:t>
            </a:r>
            <a:r>
              <a:rPr lang="ru-RU" sz="3200" kern="0" spc="40" dirty="0" err="1"/>
              <a:t>сайтове</a:t>
            </a:r>
            <a:endParaRPr lang="ru-RU" sz="3200" kern="0" spc="4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353590"/>
            <a:ext cx="550189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sz="3200" spc="40" dirty="0"/>
              <a:t>4. </a:t>
            </a:r>
            <a:r>
              <a:rPr sz="3200" spc="40" dirty="0" err="1"/>
              <a:t>Уеб</a:t>
            </a:r>
            <a:r>
              <a:rPr sz="3200" spc="40" dirty="0"/>
              <a:t> страница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4359" y="1219200"/>
            <a:ext cx="6257041" cy="360611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900"/>
              </a:spcBef>
              <a:buChar char="■"/>
              <a:tabLst>
                <a:tab pos="396240" algn="l"/>
                <a:tab pos="396875" algn="l"/>
              </a:tabLst>
            </a:pPr>
            <a:r>
              <a:rPr sz="2200" spc="40" dirty="0">
                <a:solidFill>
                  <a:srgbClr val="181B0D"/>
                </a:solidFill>
                <a:latin typeface="Arial"/>
                <a:cs typeface="Arial"/>
              </a:rPr>
              <a:t>Текстов файл</a:t>
            </a:r>
            <a:endParaRPr sz="2200" spc="40" dirty="0">
              <a:latin typeface="Arial"/>
              <a:cs typeface="Arial"/>
            </a:endParaRPr>
          </a:p>
          <a:p>
            <a:pPr marL="927100" lvl="1" indent="-38417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200" i="1" spc="40" dirty="0">
                <a:solidFill>
                  <a:srgbClr val="181B0D"/>
                </a:solidFill>
                <a:latin typeface="Trebuchet MS"/>
                <a:cs typeface="Trebuchet MS"/>
              </a:rPr>
              <a:t>HTML (Hypertext Markup Language)</a:t>
            </a:r>
            <a:endParaRPr sz="2200" spc="40" dirty="0">
              <a:latin typeface="Trebuchet MS"/>
              <a:cs typeface="Trebuchet MS"/>
            </a:endParaRPr>
          </a:p>
          <a:p>
            <a:pPr marL="927100" lvl="1" indent="-38417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200" i="1" spc="40" dirty="0" err="1">
                <a:solidFill>
                  <a:srgbClr val="181B0D"/>
                </a:solidFill>
                <a:latin typeface="Trebuchet MS"/>
                <a:cs typeface="Trebuchet MS"/>
              </a:rPr>
              <a:t>Разширение</a:t>
            </a:r>
            <a:r>
              <a:rPr sz="2200" i="1" spc="40" dirty="0">
                <a:solidFill>
                  <a:srgbClr val="181B0D"/>
                </a:solidFill>
                <a:latin typeface="Trebuchet MS"/>
                <a:cs typeface="Trebuchet MS"/>
              </a:rPr>
              <a:t> .html или .htm</a:t>
            </a:r>
            <a:endParaRPr sz="2200" spc="40" dirty="0">
              <a:latin typeface="Trebuchet MS"/>
              <a:cs typeface="Trebuchet MS"/>
            </a:endParaRPr>
          </a:p>
          <a:p>
            <a:pPr marL="927100" lvl="1" indent="-384175">
              <a:lnSpc>
                <a:spcPct val="100000"/>
              </a:lnSpc>
              <a:spcBef>
                <a:spcPts val="80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200" i="1" spc="40" dirty="0">
                <a:solidFill>
                  <a:srgbClr val="181B0D"/>
                </a:solidFill>
                <a:latin typeface="Trebuchet MS"/>
                <a:cs typeface="Trebuchet MS"/>
              </a:rPr>
              <a:t>За оформяне на външния вид – CSS</a:t>
            </a:r>
            <a:endParaRPr sz="2200" spc="40" dirty="0">
              <a:latin typeface="Trebuchet MS"/>
              <a:cs typeface="Trebuchet MS"/>
            </a:endParaRPr>
          </a:p>
          <a:p>
            <a:pPr marL="396240" indent="-384175">
              <a:lnSpc>
                <a:spcPct val="100000"/>
              </a:lnSpc>
              <a:spcBef>
                <a:spcPts val="1315"/>
              </a:spcBef>
              <a:buChar char="■"/>
              <a:tabLst>
                <a:tab pos="396240" algn="l"/>
                <a:tab pos="396875" algn="l"/>
              </a:tabLst>
            </a:pPr>
            <a:r>
              <a:rPr sz="2200" spc="40" dirty="0">
                <a:solidFill>
                  <a:srgbClr val="181B0D"/>
                </a:solidFill>
                <a:latin typeface="Arial"/>
                <a:cs typeface="Arial"/>
              </a:rPr>
              <a:t>WYSIWYG визуални редактори</a:t>
            </a:r>
            <a:endParaRPr sz="2200" spc="40" dirty="0">
              <a:latin typeface="Arial"/>
              <a:cs typeface="Arial"/>
            </a:endParaRPr>
          </a:p>
          <a:p>
            <a:pPr marL="927100" lvl="1" indent="-384175">
              <a:lnSpc>
                <a:spcPct val="100000"/>
              </a:lnSpc>
              <a:spcBef>
                <a:spcPts val="80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200" i="1" spc="40" dirty="0">
                <a:solidFill>
                  <a:srgbClr val="181B0D"/>
                </a:solidFill>
                <a:latin typeface="Trebuchet MS"/>
                <a:cs typeface="Trebuchet MS"/>
              </a:rPr>
              <a:t>Adobe Dreamweaver</a:t>
            </a:r>
            <a:endParaRPr sz="2200" spc="40" dirty="0">
              <a:latin typeface="Trebuchet MS"/>
              <a:cs typeface="Trebuchet MS"/>
            </a:endParaRPr>
          </a:p>
          <a:p>
            <a:pPr marL="927100" lvl="1" indent="-38417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200" i="1" spc="40" dirty="0">
                <a:solidFill>
                  <a:srgbClr val="181B0D"/>
                </a:solidFill>
                <a:latin typeface="Trebuchet MS"/>
                <a:cs typeface="Trebuchet MS"/>
              </a:rPr>
              <a:t>FrontPage</a:t>
            </a:r>
            <a:endParaRPr sz="2200" spc="40" dirty="0">
              <a:latin typeface="Trebuchet MS"/>
              <a:cs typeface="Trebuchet MS"/>
            </a:endParaRPr>
          </a:p>
          <a:p>
            <a:pPr marL="927100" lvl="1" indent="-38417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200" i="1" spc="40" dirty="0">
                <a:solidFill>
                  <a:srgbClr val="181B0D"/>
                </a:solidFill>
                <a:latin typeface="Trebuchet MS"/>
                <a:cs typeface="Trebuchet MS"/>
              </a:rPr>
              <a:t>WebSiteX5</a:t>
            </a:r>
            <a:endParaRPr sz="2200" spc="4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52489" y="2910226"/>
            <a:ext cx="5239511" cy="3695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3" y="636778"/>
            <a:ext cx="967243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bg-BG" sz="3200" spc="40" dirty="0"/>
              <a:t>5. </a:t>
            </a:r>
            <a:r>
              <a:rPr sz="3200" spc="40" dirty="0" err="1"/>
              <a:t>Структура</a:t>
            </a:r>
            <a:r>
              <a:rPr sz="3200" spc="40" dirty="0"/>
              <a:t> на уеб страница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3944" y="2004440"/>
            <a:ext cx="7975855" cy="361188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62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kern="0" spc="40" dirty="0">
                <a:solidFill>
                  <a:srgbClr val="181B0D"/>
                </a:solidFill>
                <a:latin typeface="Arial"/>
                <a:cs typeface="Arial"/>
              </a:rPr>
              <a:t>Заглавна – Header</a:t>
            </a:r>
            <a:endParaRPr sz="2400" kern="0" spc="40">
              <a:latin typeface="Arial"/>
              <a:cs typeface="Arial"/>
            </a:endParaRPr>
          </a:p>
          <a:p>
            <a:pPr marL="927100" lvl="1" indent="-384175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kern="0" spc="40" dirty="0">
                <a:solidFill>
                  <a:srgbClr val="181B0D"/>
                </a:solidFill>
                <a:latin typeface="Trebuchet MS"/>
                <a:cs typeface="Trebuchet MS"/>
              </a:rPr>
              <a:t>име и изображение на представяния обект</a:t>
            </a:r>
            <a:endParaRPr sz="2400" kern="0" spc="40">
              <a:latin typeface="Trebuchet MS"/>
              <a:cs typeface="Trebuchet MS"/>
            </a:endParaRPr>
          </a:p>
          <a:p>
            <a:pPr marL="396240" indent="-384175">
              <a:lnSpc>
                <a:spcPct val="100000"/>
              </a:lnSpc>
              <a:spcBef>
                <a:spcPts val="1019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kern="0" spc="40" dirty="0">
                <a:solidFill>
                  <a:srgbClr val="181B0D"/>
                </a:solidFill>
                <a:latin typeface="Arial"/>
                <a:cs typeface="Arial"/>
              </a:rPr>
              <a:t>Главна навигационна – Main Navigation</a:t>
            </a:r>
            <a:endParaRPr sz="2400" kern="0" spc="40">
              <a:latin typeface="Arial"/>
              <a:cs typeface="Arial"/>
            </a:endParaRPr>
          </a:p>
          <a:p>
            <a:pPr marL="927100" lvl="1" indent="-384175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kern="0" spc="40" dirty="0">
                <a:solidFill>
                  <a:srgbClr val="181B0D"/>
                </a:solidFill>
                <a:latin typeface="Trebuchet MS"/>
                <a:cs typeface="Trebuchet MS"/>
              </a:rPr>
              <a:t>връзки към страниците от сайта</a:t>
            </a:r>
            <a:endParaRPr sz="2400" kern="0" spc="40">
              <a:latin typeface="Trebuchet MS"/>
              <a:cs typeface="Trebuchet MS"/>
            </a:endParaRPr>
          </a:p>
          <a:p>
            <a:pPr marL="472440" indent="-460375">
              <a:lnSpc>
                <a:spcPct val="100000"/>
              </a:lnSpc>
              <a:spcBef>
                <a:spcPts val="1035"/>
              </a:spcBef>
              <a:buChar char="■"/>
              <a:tabLst>
                <a:tab pos="472440" algn="l"/>
                <a:tab pos="473075" algn="l"/>
              </a:tabLst>
            </a:pPr>
            <a:r>
              <a:rPr sz="2400" kern="0" spc="40" dirty="0">
                <a:solidFill>
                  <a:srgbClr val="181B0D"/>
                </a:solidFill>
                <a:latin typeface="Arial"/>
                <a:cs typeface="Arial"/>
              </a:rPr>
              <a:t>За съдържание – Content</a:t>
            </a:r>
            <a:endParaRPr sz="2400" kern="0" spc="4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10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kern="0" spc="40" dirty="0">
                <a:solidFill>
                  <a:srgbClr val="181B0D"/>
                </a:solidFill>
                <a:latin typeface="Arial"/>
                <a:cs typeface="Arial"/>
              </a:rPr>
              <a:t>Footer</a:t>
            </a:r>
            <a:endParaRPr sz="2400" kern="0" spc="40">
              <a:latin typeface="Arial"/>
              <a:cs typeface="Arial"/>
            </a:endParaRPr>
          </a:p>
          <a:p>
            <a:pPr marL="927100" lvl="1" indent="-384175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926465" algn="l"/>
                <a:tab pos="927100" algn="l"/>
              </a:tabLst>
            </a:pPr>
            <a:r>
              <a:rPr sz="2400" i="1" kern="0" spc="40" dirty="0">
                <a:solidFill>
                  <a:srgbClr val="181B0D"/>
                </a:solidFill>
                <a:latin typeface="Trebuchet MS"/>
                <a:cs typeface="Trebuchet MS"/>
              </a:rPr>
              <a:t>информация за автора, допълнителни връзки</a:t>
            </a:r>
            <a:endParaRPr sz="2400" kern="0" spc="4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551689"/>
            <a:ext cx="7597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0" dirty="0"/>
              <a:t>Разположение </a:t>
            </a:r>
            <a:r>
              <a:rPr sz="4000" spc="-95" dirty="0"/>
              <a:t>на </a:t>
            </a:r>
            <a:r>
              <a:rPr sz="4000" spc="-155" dirty="0"/>
              <a:t>основните</a:t>
            </a:r>
            <a:r>
              <a:rPr sz="4000" spc="15" dirty="0"/>
              <a:t> </a:t>
            </a:r>
            <a:r>
              <a:rPr sz="4000" spc="-190" dirty="0"/>
              <a:t>части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2353055" y="1773935"/>
            <a:ext cx="7559040" cy="4532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609600"/>
            <a:ext cx="75984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0" dirty="0"/>
              <a:t>Разположение </a:t>
            </a:r>
            <a:r>
              <a:rPr sz="4000" spc="-95" dirty="0"/>
              <a:t>на </a:t>
            </a:r>
            <a:r>
              <a:rPr sz="4000" spc="-155" dirty="0"/>
              <a:t>основните</a:t>
            </a:r>
            <a:r>
              <a:rPr sz="4000" spc="15" dirty="0"/>
              <a:t> </a:t>
            </a:r>
            <a:r>
              <a:rPr sz="4000" spc="-190" dirty="0"/>
              <a:t>части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2971800" y="1600200"/>
            <a:ext cx="6842759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442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Office Theme</vt:lpstr>
      <vt:lpstr>PowerPoint Presentation</vt:lpstr>
      <vt:lpstr>1. Основни понятия</vt:lpstr>
      <vt:lpstr>2. Начини (средства) за създаване на уеб сайт</vt:lpstr>
      <vt:lpstr>PowerPoint Presentation</vt:lpstr>
      <vt:lpstr>PowerPoint Presentation</vt:lpstr>
      <vt:lpstr>4. Уеб страница</vt:lpstr>
      <vt:lpstr>5. Структура на уеб страница</vt:lpstr>
      <vt:lpstr>Разположение на основните части</vt:lpstr>
      <vt:lpstr>Разположение на основните части</vt:lpstr>
      <vt:lpstr>Разположение на основните части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Уеб сайт - основни понятия</dc:title>
  <dc:creator>Татяна Видолова</dc:creator>
  <cp:lastModifiedBy>Камелия Тодорова</cp:lastModifiedBy>
  <cp:revision>4</cp:revision>
  <dcterms:created xsi:type="dcterms:W3CDTF">2021-02-20T07:34:53Z</dcterms:created>
  <dcterms:modified xsi:type="dcterms:W3CDTF">2021-02-20T07:59:55Z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2021-02-20T00:00:00Z</vt:filetime>
  </property>
</Properties>
</file>